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416" r:id="rId3"/>
    <p:sldId id="417" r:id="rId4"/>
    <p:sldId id="419" r:id="rId5"/>
    <p:sldId id="420" r:id="rId6"/>
    <p:sldId id="421" r:id="rId7"/>
    <p:sldId id="422" r:id="rId8"/>
    <p:sldId id="425" r:id="rId9"/>
    <p:sldId id="426" r:id="rId10"/>
    <p:sldId id="270" r:id="rId11"/>
    <p:sldId id="423" r:id="rId12"/>
    <p:sldId id="272" r:id="rId13"/>
    <p:sldId id="277" r:id="rId14"/>
    <p:sldId id="278" r:id="rId15"/>
    <p:sldId id="279" r:id="rId16"/>
    <p:sldId id="281" r:id="rId17"/>
    <p:sldId id="282" r:id="rId18"/>
    <p:sldId id="287" r:id="rId19"/>
    <p:sldId id="288" r:id="rId20"/>
    <p:sldId id="290"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1pPr>
    <a:lvl2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2pPr>
    <a:lvl3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3pPr>
    <a:lvl4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4pPr>
    <a:lvl5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5pPr>
    <a:lvl6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6pPr>
    <a:lvl7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7pPr>
    <a:lvl8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8pPr>
    <a:lvl9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940675A-B579-460E-94D1-54222C63F5D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C3C2611-4C71-4FC5-86AE-919BDF0F9419}" styleName="">
    <a:wholeTbl>
      <a:tcTxStyle>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CFD1"/>
          </a:solidFill>
        </a:fill>
      </a:tcStyle>
    </a:wholeTbl>
    <a:band2H>
      <a:tcStyle>
        <a:tcBdr/>
        <a:fill>
          <a:solidFill>
            <a:srgbClr val="E8E8EA"/>
          </a:solidFill>
        </a:fill>
      </a:tcStyle>
    </a:band2H>
    <a:firstCol>
      <a:tcTxStyle b="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918" y="-114"/>
      </p:cViewPr>
      <p:guideLst>
        <p:guide orient="horz" pos="2160"/>
        <p:guide pos="382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4" name="Shape 474"/>
          <p:cNvSpPr>
            <a:spLocks noGrp="1" noRot="1" noChangeAspect="1"/>
          </p:cNvSpPr>
          <p:nvPr>
            <p:ph type="sldImg"/>
          </p:nvPr>
        </p:nvSpPr>
        <p:spPr>
          <a:xfrm>
            <a:off x="1143000" y="685800"/>
            <a:ext cx="4572000" cy="3429000"/>
          </a:xfrm>
          <a:prstGeom prst="rect">
            <a:avLst/>
          </a:prstGeom>
        </p:spPr>
        <p:txBody>
          <a:bodyPr/>
          <a:lstStyle/>
          <a:p>
            <a:endParaRPr/>
          </a:p>
        </p:txBody>
      </p:sp>
      <p:sp>
        <p:nvSpPr>
          <p:cNvPr id="475" name="Shape 47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 xmlns:p14="http://schemas.microsoft.com/office/powerpoint/2010/main" val="1868342591"/>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等线" panose="02010600030101010101" charset="-122"/>
      </a:defRPr>
    </a:lvl1pPr>
    <a:lvl2pPr indent="228600" latinLnBrk="0">
      <a:defRPr sz="1200">
        <a:latin typeface="+mj-lt"/>
        <a:ea typeface="+mj-ea"/>
        <a:cs typeface="+mj-cs"/>
        <a:sym typeface="等线" panose="02010600030101010101" charset="-122"/>
      </a:defRPr>
    </a:lvl2pPr>
    <a:lvl3pPr indent="457200" latinLnBrk="0">
      <a:defRPr sz="1200">
        <a:latin typeface="+mj-lt"/>
        <a:ea typeface="+mj-ea"/>
        <a:cs typeface="+mj-cs"/>
        <a:sym typeface="等线" panose="02010600030101010101" charset="-122"/>
      </a:defRPr>
    </a:lvl3pPr>
    <a:lvl4pPr indent="685800" latinLnBrk="0">
      <a:defRPr sz="1200">
        <a:latin typeface="+mj-lt"/>
        <a:ea typeface="+mj-ea"/>
        <a:cs typeface="+mj-cs"/>
        <a:sym typeface="等线" panose="02010600030101010101" charset="-122"/>
      </a:defRPr>
    </a:lvl4pPr>
    <a:lvl5pPr indent="914400" latinLnBrk="0">
      <a:defRPr sz="1200">
        <a:latin typeface="+mj-lt"/>
        <a:ea typeface="+mj-ea"/>
        <a:cs typeface="+mj-cs"/>
        <a:sym typeface="等线" panose="02010600030101010101" charset="-122"/>
      </a:defRPr>
    </a:lvl5pPr>
    <a:lvl6pPr indent="1143000" latinLnBrk="0">
      <a:defRPr sz="1200">
        <a:latin typeface="+mj-lt"/>
        <a:ea typeface="+mj-ea"/>
        <a:cs typeface="+mj-cs"/>
        <a:sym typeface="等线" panose="02010600030101010101" charset="-122"/>
      </a:defRPr>
    </a:lvl6pPr>
    <a:lvl7pPr indent="1371600" latinLnBrk="0">
      <a:defRPr sz="1200">
        <a:latin typeface="+mj-lt"/>
        <a:ea typeface="+mj-ea"/>
        <a:cs typeface="+mj-cs"/>
        <a:sym typeface="等线" panose="02010600030101010101" charset="-122"/>
      </a:defRPr>
    </a:lvl7pPr>
    <a:lvl8pPr indent="1600200" latinLnBrk="0">
      <a:defRPr sz="1200">
        <a:latin typeface="+mj-lt"/>
        <a:ea typeface="+mj-ea"/>
        <a:cs typeface="+mj-cs"/>
        <a:sym typeface="等线" panose="02010600030101010101" charset="-122"/>
      </a:defRPr>
    </a:lvl8pPr>
    <a:lvl9pPr indent="1828800" latinLnBrk="0">
      <a:defRPr sz="1200">
        <a:latin typeface="+mj-lt"/>
        <a:ea typeface="+mj-ea"/>
        <a:cs typeface="+mj-cs"/>
        <a:sym typeface="等线" panose="02010600030101010101"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文本占位符 2"/>
          <p:cNvSpPr>
            <a:spLocks noGrp="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文本占位符 2"/>
          <p:cNvSpPr>
            <a:spLocks noGrp="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13" name="Title Text"/>
          <p:cNvSpPr txBox="1">
            <a:spLocks noGrp="1"/>
          </p:cNvSpPr>
          <p:nvPr>
            <p:ph type="title" hasCustomPrompt="1"/>
          </p:nvPr>
        </p:nvSpPr>
        <p:spPr>
          <a:xfrm>
            <a:off x="1524000" y="1122362"/>
            <a:ext cx="9144000" cy="2387601"/>
          </a:xfrm>
          <a:prstGeom prst="rect">
            <a:avLst/>
          </a:prstGeom>
        </p:spPr>
        <p:txBody>
          <a:bodyPr anchor="b"/>
          <a:lstStyle>
            <a:lvl1pPr algn="ctr">
              <a:defRPr sz="6000"/>
            </a:lvl1pPr>
          </a:lstStyle>
          <a:p>
            <a:r>
              <a:t>Title Text</a:t>
            </a:r>
          </a:p>
        </p:txBody>
      </p:sp>
      <p:sp>
        <p:nvSpPr>
          <p:cNvPr id="14" name="Body Level One…"/>
          <p:cNvSpPr txBox="1">
            <a:spLocks noGrp="1"/>
          </p:cNvSpPr>
          <p:nvPr>
            <p:ph type="body" sz="quarter" idx="1" hasCustomPrompt="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竖排标题和文本">
    <p:spTree>
      <p:nvGrpSpPr>
        <p:cNvPr id="1" name=""/>
        <p:cNvGrpSpPr/>
        <p:nvPr/>
      </p:nvGrpSpPr>
      <p:grpSpPr>
        <a:xfrm>
          <a:off x="0" y="0"/>
          <a:ext cx="0" cy="0"/>
          <a:chOff x="0" y="0"/>
          <a:chExt cx="0" cy="0"/>
        </a:xfrm>
      </p:grpSpPr>
      <p:sp>
        <p:nvSpPr>
          <p:cNvPr id="103" name="Title Text"/>
          <p:cNvSpPr txBox="1">
            <a:spLocks noGrp="1"/>
          </p:cNvSpPr>
          <p:nvPr>
            <p:ph type="title" hasCustomPrompt="1"/>
          </p:nvPr>
        </p:nvSpPr>
        <p:spPr>
          <a:xfrm>
            <a:off x="8839200" y="90488"/>
            <a:ext cx="2743200" cy="6767512"/>
          </a:xfrm>
          <a:prstGeom prst="rect">
            <a:avLst/>
          </a:prstGeom>
        </p:spPr>
        <p:txBody>
          <a:bodyPr/>
          <a:lstStyle/>
          <a:p>
            <a:r>
              <a:t>Title Text</a:t>
            </a:r>
          </a:p>
        </p:txBody>
      </p:sp>
      <p:sp>
        <p:nvSpPr>
          <p:cNvPr id="104" name="Body Level One…"/>
          <p:cNvSpPr txBox="1">
            <a:spLocks noGrp="1"/>
          </p:cNvSpPr>
          <p:nvPr>
            <p:ph type="body" idx="1" hasCustomPrompt="1"/>
          </p:nvPr>
        </p:nvSpPr>
        <p:spPr>
          <a:xfrm>
            <a:off x="609600" y="90488"/>
            <a:ext cx="8077200" cy="676751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标题幻灯片">
    <p:spTree>
      <p:nvGrpSpPr>
        <p:cNvPr id="1" name=""/>
        <p:cNvGrpSpPr/>
        <p:nvPr/>
      </p:nvGrpSpPr>
      <p:grpSpPr>
        <a:xfrm>
          <a:off x="0" y="0"/>
          <a:ext cx="0" cy="0"/>
          <a:chOff x="0" y="0"/>
          <a:chExt cx="0" cy="0"/>
        </a:xfrm>
      </p:grpSpPr>
      <p:sp>
        <p:nvSpPr>
          <p:cNvPr id="112" name="Shape 112"/>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13"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14" name="Title Text"/>
          <p:cNvSpPr txBox="1">
            <a:spLocks noGrp="1"/>
          </p:cNvSpPr>
          <p:nvPr>
            <p:ph type="title" hasCustomPrompt="1"/>
          </p:nvPr>
        </p:nvSpPr>
        <p:spPr>
          <a:xfrm>
            <a:off x="1524000" y="1122362"/>
            <a:ext cx="9144000" cy="2387601"/>
          </a:xfrm>
          <a:prstGeom prst="rect">
            <a:avLst/>
          </a:prstGeom>
        </p:spPr>
        <p:txBody>
          <a:bodyPr anchor="b"/>
          <a:lstStyle>
            <a:lvl1pPr algn="ctr">
              <a:defRPr sz="6000"/>
            </a:lvl1pPr>
          </a:lstStyle>
          <a:p>
            <a:r>
              <a:t>Title Text</a:t>
            </a:r>
          </a:p>
        </p:txBody>
      </p:sp>
      <p:sp>
        <p:nvSpPr>
          <p:cNvPr id="115" name="Body Level One…"/>
          <p:cNvSpPr txBox="1">
            <a:spLocks noGrp="1"/>
          </p:cNvSpPr>
          <p:nvPr>
            <p:ph type="body" sz="quarter" idx="1" hasCustomPrompt="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1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标题和内容">
    <p:spTree>
      <p:nvGrpSpPr>
        <p:cNvPr id="1" name=""/>
        <p:cNvGrpSpPr/>
        <p:nvPr/>
      </p:nvGrpSpPr>
      <p:grpSpPr>
        <a:xfrm>
          <a:off x="0" y="0"/>
          <a:ext cx="0" cy="0"/>
          <a:chOff x="0" y="0"/>
          <a:chExt cx="0" cy="0"/>
        </a:xfrm>
      </p:grpSpPr>
      <p:sp>
        <p:nvSpPr>
          <p:cNvPr id="123" name="Shape 123"/>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24"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25"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126" name="Body Level One…"/>
          <p:cNvSpPr txBox="1">
            <a:spLocks noGrp="1"/>
          </p:cNvSpPr>
          <p:nvPr>
            <p:ph type="body" idx="1" hasCustomPrompt="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节标题">
    <p:spTree>
      <p:nvGrpSpPr>
        <p:cNvPr id="1" name=""/>
        <p:cNvGrpSpPr/>
        <p:nvPr/>
      </p:nvGrpSpPr>
      <p:grpSpPr>
        <a:xfrm>
          <a:off x="0" y="0"/>
          <a:ext cx="0" cy="0"/>
          <a:chOff x="0" y="0"/>
          <a:chExt cx="0" cy="0"/>
        </a:xfrm>
      </p:grpSpPr>
      <p:sp>
        <p:nvSpPr>
          <p:cNvPr id="134" name="Shape 134"/>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35"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36" name="Title Text"/>
          <p:cNvSpPr txBox="1">
            <a:spLocks noGrp="1"/>
          </p:cNvSpPr>
          <p:nvPr>
            <p:ph type="title" hasCustomPrompt="1"/>
          </p:nvPr>
        </p:nvSpPr>
        <p:spPr>
          <a:xfrm>
            <a:off x="831850" y="1709738"/>
            <a:ext cx="10515600" cy="2852737"/>
          </a:xfrm>
          <a:prstGeom prst="rect">
            <a:avLst/>
          </a:prstGeom>
        </p:spPr>
        <p:txBody>
          <a:bodyPr anchor="b"/>
          <a:lstStyle>
            <a:lvl1pPr>
              <a:defRPr sz="6000"/>
            </a:lvl1pPr>
          </a:lstStyle>
          <a:p>
            <a:r>
              <a:t>Title Text</a:t>
            </a:r>
          </a:p>
        </p:txBody>
      </p:sp>
      <p:sp>
        <p:nvSpPr>
          <p:cNvPr id="137" name="Body Level One…"/>
          <p:cNvSpPr txBox="1">
            <a:spLocks noGrp="1"/>
          </p:cNvSpPr>
          <p:nvPr>
            <p:ph type="body" sz="quarter" idx="1" hasCustomPrompt="1"/>
          </p:nvPr>
        </p:nvSpPr>
        <p:spPr>
          <a:xfrm>
            <a:off x="831850" y="4589462"/>
            <a:ext cx="10515600"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两项内容">
    <p:spTree>
      <p:nvGrpSpPr>
        <p:cNvPr id="1" name=""/>
        <p:cNvGrpSpPr/>
        <p:nvPr/>
      </p:nvGrpSpPr>
      <p:grpSpPr>
        <a:xfrm>
          <a:off x="0" y="0"/>
          <a:ext cx="0" cy="0"/>
          <a:chOff x="0" y="0"/>
          <a:chExt cx="0" cy="0"/>
        </a:xfrm>
      </p:grpSpPr>
      <p:sp>
        <p:nvSpPr>
          <p:cNvPr id="145" name="Shape 145"/>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46"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47"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148" name="Body Level One…"/>
          <p:cNvSpPr txBox="1">
            <a:spLocks noGrp="1"/>
          </p:cNvSpPr>
          <p:nvPr>
            <p:ph type="body" sz="half" idx="1" hasCustomPrompt="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比较">
    <p:spTree>
      <p:nvGrpSpPr>
        <p:cNvPr id="1" name=""/>
        <p:cNvGrpSpPr/>
        <p:nvPr/>
      </p:nvGrpSpPr>
      <p:grpSpPr>
        <a:xfrm>
          <a:off x="0" y="0"/>
          <a:ext cx="0" cy="0"/>
          <a:chOff x="0" y="0"/>
          <a:chExt cx="0" cy="0"/>
        </a:xfrm>
      </p:grpSpPr>
      <p:sp>
        <p:nvSpPr>
          <p:cNvPr id="156" name="Shape 156"/>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57"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58" name="Title Text"/>
          <p:cNvSpPr txBox="1">
            <a:spLocks noGrp="1"/>
          </p:cNvSpPr>
          <p:nvPr>
            <p:ph type="title" hasCustomPrompt="1"/>
          </p:nvPr>
        </p:nvSpPr>
        <p:spPr>
          <a:xfrm>
            <a:off x="839787" y="365125"/>
            <a:ext cx="10515601" cy="1325563"/>
          </a:xfrm>
          <a:prstGeom prst="rect">
            <a:avLst/>
          </a:prstGeom>
        </p:spPr>
        <p:txBody>
          <a:bodyPr anchor="t"/>
          <a:lstStyle/>
          <a:p>
            <a:r>
              <a:t>Title Text</a:t>
            </a:r>
          </a:p>
        </p:txBody>
      </p:sp>
      <p:sp>
        <p:nvSpPr>
          <p:cNvPr id="159" name="Body Level One…"/>
          <p:cNvSpPr txBox="1">
            <a:spLocks noGrp="1"/>
          </p:cNvSpPr>
          <p:nvPr>
            <p:ph type="body" sz="quarter" idx="1" hasCustomPrompt="1"/>
          </p:nvPr>
        </p:nvSpPr>
        <p:spPr>
          <a:xfrm>
            <a:off x="839787" y="1681163"/>
            <a:ext cx="5157790"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160" name="Shape 160"/>
          <p:cNvSpPr>
            <a:spLocks noGrp="1"/>
          </p:cNvSpPr>
          <p:nvPr>
            <p:ph type="body" sz="quarter" idx="13"/>
          </p:nvPr>
        </p:nvSpPr>
        <p:spPr>
          <a:xfrm>
            <a:off x="6172200" y="1681163"/>
            <a:ext cx="5183188" cy="823914"/>
          </a:xfrm>
          <a:prstGeom prst="rect">
            <a:avLst/>
          </a:prstGeom>
        </p:spPr>
        <p:txBody>
          <a:bodyPr anchor="b"/>
          <a:lstStyle/>
          <a:p>
            <a:endParaRPr/>
          </a:p>
        </p:txBody>
      </p:sp>
      <p:sp>
        <p:nvSpPr>
          <p:cNvPr id="16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仅标题">
    <p:spTree>
      <p:nvGrpSpPr>
        <p:cNvPr id="1" name=""/>
        <p:cNvGrpSpPr/>
        <p:nvPr/>
      </p:nvGrpSpPr>
      <p:grpSpPr>
        <a:xfrm>
          <a:off x="0" y="0"/>
          <a:ext cx="0" cy="0"/>
          <a:chOff x="0" y="0"/>
          <a:chExt cx="0" cy="0"/>
        </a:xfrm>
      </p:grpSpPr>
      <p:sp>
        <p:nvSpPr>
          <p:cNvPr id="168" name="Shape 168"/>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69"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70"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17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78" name="Shape 178"/>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79"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内容与标题">
    <p:spTree>
      <p:nvGrpSpPr>
        <p:cNvPr id="1" name=""/>
        <p:cNvGrpSpPr/>
        <p:nvPr/>
      </p:nvGrpSpPr>
      <p:grpSpPr>
        <a:xfrm>
          <a:off x="0" y="0"/>
          <a:ext cx="0" cy="0"/>
          <a:chOff x="0" y="0"/>
          <a:chExt cx="0" cy="0"/>
        </a:xfrm>
      </p:grpSpPr>
      <p:sp>
        <p:nvSpPr>
          <p:cNvPr id="187" name="Shape 187"/>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188"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189"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190" name="Body Level One…"/>
          <p:cNvSpPr txBox="1">
            <a:spLocks noGrp="1"/>
          </p:cNvSpPr>
          <p:nvPr>
            <p:ph type="body" sz="half" idx="1" hasCustomPrompt="1"/>
          </p:nvPr>
        </p:nvSpPr>
        <p:spPr>
          <a:xfrm>
            <a:off x="5183187" y="987425"/>
            <a:ext cx="6172203" cy="4873625"/>
          </a:xfrm>
          <a:prstGeom prst="rect">
            <a:avLst/>
          </a:prstGeom>
        </p:spPr>
        <p:txBody>
          <a:bodyPr/>
          <a:lstStyle>
            <a:lvl1pPr>
              <a:defRPr sz="3200"/>
            </a:lvl1pPr>
            <a:lvl2pPr marL="762000" indent="-304800">
              <a:defRPr sz="3200"/>
            </a:lvl2pPr>
            <a:lvl3pPr marL="1339850" indent="-425450">
              <a:defRPr sz="3200"/>
            </a:lvl3pPr>
            <a:lvl4pPr marL="1940560" indent="-568960">
              <a:defRPr sz="3200"/>
            </a:lvl4pPr>
            <a:lvl5pPr marL="2397760" indent="-568960">
              <a:defRPr sz="3200"/>
            </a:lvl5pPr>
          </a:lstStyle>
          <a:p>
            <a:r>
              <a:t>Body Level One</a:t>
            </a:r>
          </a:p>
          <a:p>
            <a:pPr lvl="1"/>
            <a:r>
              <a:t>Body Level Two</a:t>
            </a:r>
          </a:p>
          <a:p>
            <a:pPr lvl="2"/>
            <a:r>
              <a:t>Body Level Three</a:t>
            </a:r>
          </a:p>
          <a:p>
            <a:pPr lvl="3"/>
            <a:r>
              <a:t>Body Level Four</a:t>
            </a:r>
          </a:p>
          <a:p>
            <a:pPr lvl="4"/>
            <a:r>
              <a:t>Body Level Five</a:t>
            </a:r>
          </a:p>
        </p:txBody>
      </p:sp>
      <p:sp>
        <p:nvSpPr>
          <p:cNvPr id="191" name="Shape 191"/>
          <p:cNvSpPr>
            <a:spLocks noGrp="1"/>
          </p:cNvSpPr>
          <p:nvPr>
            <p:ph type="body" sz="quarter" idx="13"/>
          </p:nvPr>
        </p:nvSpPr>
        <p:spPr>
          <a:xfrm>
            <a:off x="839787" y="2057400"/>
            <a:ext cx="3932238" cy="3811588"/>
          </a:xfrm>
          <a:prstGeom prst="rect">
            <a:avLst/>
          </a:prstGeom>
        </p:spPr>
        <p:txBody>
          <a:bodyPr/>
          <a:lstStyle/>
          <a:p>
            <a:endParaRPr/>
          </a:p>
        </p:txBody>
      </p:sp>
      <p:sp>
        <p:nvSpPr>
          <p:cNvPr id="19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图片与标题">
    <p:spTree>
      <p:nvGrpSpPr>
        <p:cNvPr id="1" name=""/>
        <p:cNvGrpSpPr/>
        <p:nvPr/>
      </p:nvGrpSpPr>
      <p:grpSpPr>
        <a:xfrm>
          <a:off x="0" y="0"/>
          <a:ext cx="0" cy="0"/>
          <a:chOff x="0" y="0"/>
          <a:chExt cx="0" cy="0"/>
        </a:xfrm>
      </p:grpSpPr>
      <p:sp>
        <p:nvSpPr>
          <p:cNvPr id="199" name="Shape 199"/>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00"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01"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202" name="Shape 202"/>
          <p:cNvSpPr>
            <a:spLocks noGrp="1"/>
          </p:cNvSpPr>
          <p:nvPr>
            <p:ph type="pic" sz="half" idx="13"/>
          </p:nvPr>
        </p:nvSpPr>
        <p:spPr>
          <a:xfrm>
            <a:off x="5183187" y="987425"/>
            <a:ext cx="6172203" cy="4873625"/>
          </a:xfrm>
          <a:prstGeom prst="rect">
            <a:avLst/>
          </a:prstGeom>
        </p:spPr>
        <p:txBody>
          <a:bodyPr lIns="91439" tIns="45719" rIns="91439" bIns="45719">
            <a:noAutofit/>
          </a:bodyPr>
          <a:lstStyle/>
          <a:p>
            <a:endParaRPr/>
          </a:p>
        </p:txBody>
      </p:sp>
      <p:sp>
        <p:nvSpPr>
          <p:cNvPr id="203" name="Body Level One…"/>
          <p:cNvSpPr txBox="1">
            <a:spLocks noGrp="1"/>
          </p:cNvSpPr>
          <p:nvPr>
            <p:ph type="body" sz="quarter" idx="1" hasCustomPrompt="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20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22" name="Title Text"/>
          <p:cNvSpPr txBox="1">
            <a:spLocks noGrp="1"/>
          </p:cNvSpPr>
          <p:nvPr>
            <p:ph type="title" hasCustomPrompt="1"/>
          </p:nvPr>
        </p:nvSpPr>
        <p:spPr>
          <a:prstGeom prst="rect">
            <a:avLst/>
          </a:prstGeom>
        </p:spPr>
        <p:txBody>
          <a:bodyPr/>
          <a:lstStyle/>
          <a:p>
            <a:r>
              <a:t>Title Text</a:t>
            </a:r>
          </a:p>
        </p:txBody>
      </p:sp>
      <p:sp>
        <p:nvSpPr>
          <p:cNvPr id="23" name="Body Level One…"/>
          <p:cNvSpPr txBox="1">
            <a:spLocks noGrp="1"/>
          </p:cNvSpPr>
          <p:nvPr>
            <p:ph type="body" idx="1" hasCustomPrompt="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标题和竖排文本">
    <p:spTree>
      <p:nvGrpSpPr>
        <p:cNvPr id="1" name=""/>
        <p:cNvGrpSpPr/>
        <p:nvPr/>
      </p:nvGrpSpPr>
      <p:grpSpPr>
        <a:xfrm>
          <a:off x="0" y="0"/>
          <a:ext cx="0" cy="0"/>
          <a:chOff x="0" y="0"/>
          <a:chExt cx="0" cy="0"/>
        </a:xfrm>
      </p:grpSpPr>
      <p:sp>
        <p:nvSpPr>
          <p:cNvPr id="211" name="Shape 211"/>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12"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13"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214" name="Body Level One…"/>
          <p:cNvSpPr txBox="1">
            <a:spLocks noGrp="1"/>
          </p:cNvSpPr>
          <p:nvPr>
            <p:ph type="body" idx="1" hasCustomPrompt="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1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竖排标题和文本">
    <p:spTree>
      <p:nvGrpSpPr>
        <p:cNvPr id="1" name=""/>
        <p:cNvGrpSpPr/>
        <p:nvPr/>
      </p:nvGrpSpPr>
      <p:grpSpPr>
        <a:xfrm>
          <a:off x="0" y="0"/>
          <a:ext cx="0" cy="0"/>
          <a:chOff x="0" y="0"/>
          <a:chExt cx="0" cy="0"/>
        </a:xfrm>
      </p:grpSpPr>
      <p:sp>
        <p:nvSpPr>
          <p:cNvPr id="222" name="Shape 222"/>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23"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24" name="Title Text"/>
          <p:cNvSpPr txBox="1">
            <a:spLocks noGrp="1"/>
          </p:cNvSpPr>
          <p:nvPr>
            <p:ph type="title" hasCustomPrompt="1"/>
          </p:nvPr>
        </p:nvSpPr>
        <p:spPr>
          <a:xfrm>
            <a:off x="8724900" y="365125"/>
            <a:ext cx="2628900" cy="5811838"/>
          </a:xfrm>
          <a:prstGeom prst="rect">
            <a:avLst/>
          </a:prstGeom>
        </p:spPr>
        <p:txBody>
          <a:bodyPr anchor="t"/>
          <a:lstStyle/>
          <a:p>
            <a:r>
              <a:t>Title Text</a:t>
            </a:r>
          </a:p>
        </p:txBody>
      </p:sp>
      <p:sp>
        <p:nvSpPr>
          <p:cNvPr id="225" name="Body Level One…"/>
          <p:cNvSpPr txBox="1">
            <a:spLocks noGrp="1"/>
          </p:cNvSpPr>
          <p:nvPr>
            <p:ph type="body" idx="1" hasCustomPrompt="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标题幻灯片">
    <p:spTree>
      <p:nvGrpSpPr>
        <p:cNvPr id="1" name=""/>
        <p:cNvGrpSpPr/>
        <p:nvPr/>
      </p:nvGrpSpPr>
      <p:grpSpPr>
        <a:xfrm>
          <a:off x="0" y="0"/>
          <a:ext cx="0" cy="0"/>
          <a:chOff x="0" y="0"/>
          <a:chExt cx="0" cy="0"/>
        </a:xfrm>
      </p:grpSpPr>
      <p:sp>
        <p:nvSpPr>
          <p:cNvPr id="233" name="Shape 233"/>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34"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35" name="Title Text"/>
          <p:cNvSpPr txBox="1">
            <a:spLocks noGrp="1"/>
          </p:cNvSpPr>
          <p:nvPr>
            <p:ph type="title" hasCustomPrompt="1"/>
          </p:nvPr>
        </p:nvSpPr>
        <p:spPr>
          <a:xfrm>
            <a:off x="1524000" y="1122362"/>
            <a:ext cx="9144000" cy="2387601"/>
          </a:xfrm>
          <a:prstGeom prst="rect">
            <a:avLst/>
          </a:prstGeom>
        </p:spPr>
        <p:txBody>
          <a:bodyPr anchor="b"/>
          <a:lstStyle>
            <a:lvl1pPr algn="ctr">
              <a:defRPr sz="6000"/>
            </a:lvl1pPr>
          </a:lstStyle>
          <a:p>
            <a:r>
              <a:t>Title Text</a:t>
            </a:r>
          </a:p>
        </p:txBody>
      </p:sp>
      <p:sp>
        <p:nvSpPr>
          <p:cNvPr id="236" name="Body Level One…"/>
          <p:cNvSpPr txBox="1">
            <a:spLocks noGrp="1"/>
          </p:cNvSpPr>
          <p:nvPr>
            <p:ph type="body" sz="quarter" idx="1" hasCustomPrompt="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2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标题和内容">
    <p:spTree>
      <p:nvGrpSpPr>
        <p:cNvPr id="1" name=""/>
        <p:cNvGrpSpPr/>
        <p:nvPr/>
      </p:nvGrpSpPr>
      <p:grpSpPr>
        <a:xfrm>
          <a:off x="0" y="0"/>
          <a:ext cx="0" cy="0"/>
          <a:chOff x="0" y="0"/>
          <a:chExt cx="0" cy="0"/>
        </a:xfrm>
      </p:grpSpPr>
      <p:sp>
        <p:nvSpPr>
          <p:cNvPr id="244" name="Shape 244"/>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45"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46"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247" name="Body Level One…"/>
          <p:cNvSpPr txBox="1">
            <a:spLocks noGrp="1"/>
          </p:cNvSpPr>
          <p:nvPr>
            <p:ph type="body" idx="1" hasCustomPrompt="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节标题">
    <p:spTree>
      <p:nvGrpSpPr>
        <p:cNvPr id="1" name=""/>
        <p:cNvGrpSpPr/>
        <p:nvPr/>
      </p:nvGrpSpPr>
      <p:grpSpPr>
        <a:xfrm>
          <a:off x="0" y="0"/>
          <a:ext cx="0" cy="0"/>
          <a:chOff x="0" y="0"/>
          <a:chExt cx="0" cy="0"/>
        </a:xfrm>
      </p:grpSpPr>
      <p:sp>
        <p:nvSpPr>
          <p:cNvPr id="255" name="Shape 255"/>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56"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57" name="Title Text"/>
          <p:cNvSpPr txBox="1">
            <a:spLocks noGrp="1"/>
          </p:cNvSpPr>
          <p:nvPr>
            <p:ph type="title" hasCustomPrompt="1"/>
          </p:nvPr>
        </p:nvSpPr>
        <p:spPr>
          <a:xfrm>
            <a:off x="831850" y="1709738"/>
            <a:ext cx="10515600" cy="2852737"/>
          </a:xfrm>
          <a:prstGeom prst="rect">
            <a:avLst/>
          </a:prstGeom>
        </p:spPr>
        <p:txBody>
          <a:bodyPr anchor="b"/>
          <a:lstStyle>
            <a:lvl1pPr>
              <a:defRPr sz="6000"/>
            </a:lvl1pPr>
          </a:lstStyle>
          <a:p>
            <a:r>
              <a:t>Title Text</a:t>
            </a:r>
          </a:p>
        </p:txBody>
      </p:sp>
      <p:sp>
        <p:nvSpPr>
          <p:cNvPr id="258" name="Body Level One…"/>
          <p:cNvSpPr txBox="1">
            <a:spLocks noGrp="1"/>
          </p:cNvSpPr>
          <p:nvPr>
            <p:ph type="body" sz="quarter" idx="1" hasCustomPrompt="1"/>
          </p:nvPr>
        </p:nvSpPr>
        <p:spPr>
          <a:xfrm>
            <a:off x="831850" y="4589462"/>
            <a:ext cx="10515600"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25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两项内容">
    <p:spTree>
      <p:nvGrpSpPr>
        <p:cNvPr id="1" name=""/>
        <p:cNvGrpSpPr/>
        <p:nvPr/>
      </p:nvGrpSpPr>
      <p:grpSpPr>
        <a:xfrm>
          <a:off x="0" y="0"/>
          <a:ext cx="0" cy="0"/>
          <a:chOff x="0" y="0"/>
          <a:chExt cx="0" cy="0"/>
        </a:xfrm>
      </p:grpSpPr>
      <p:sp>
        <p:nvSpPr>
          <p:cNvPr id="266" name="Shape 266"/>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67"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68"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269" name="Body Level One…"/>
          <p:cNvSpPr txBox="1">
            <a:spLocks noGrp="1"/>
          </p:cNvSpPr>
          <p:nvPr>
            <p:ph type="body" sz="half" idx="1" hasCustomPrompt="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7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比较">
    <p:spTree>
      <p:nvGrpSpPr>
        <p:cNvPr id="1" name=""/>
        <p:cNvGrpSpPr/>
        <p:nvPr/>
      </p:nvGrpSpPr>
      <p:grpSpPr>
        <a:xfrm>
          <a:off x="0" y="0"/>
          <a:ext cx="0" cy="0"/>
          <a:chOff x="0" y="0"/>
          <a:chExt cx="0" cy="0"/>
        </a:xfrm>
      </p:grpSpPr>
      <p:sp>
        <p:nvSpPr>
          <p:cNvPr id="277" name="Shape 277"/>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78"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79" name="Title Text"/>
          <p:cNvSpPr txBox="1">
            <a:spLocks noGrp="1"/>
          </p:cNvSpPr>
          <p:nvPr>
            <p:ph type="title" hasCustomPrompt="1"/>
          </p:nvPr>
        </p:nvSpPr>
        <p:spPr>
          <a:xfrm>
            <a:off x="839787" y="365125"/>
            <a:ext cx="10515601" cy="1325563"/>
          </a:xfrm>
          <a:prstGeom prst="rect">
            <a:avLst/>
          </a:prstGeom>
        </p:spPr>
        <p:txBody>
          <a:bodyPr anchor="t"/>
          <a:lstStyle/>
          <a:p>
            <a:r>
              <a:t>Title Text</a:t>
            </a:r>
          </a:p>
        </p:txBody>
      </p:sp>
      <p:sp>
        <p:nvSpPr>
          <p:cNvPr id="280" name="Body Level One…"/>
          <p:cNvSpPr txBox="1">
            <a:spLocks noGrp="1"/>
          </p:cNvSpPr>
          <p:nvPr>
            <p:ph type="body" sz="quarter" idx="1" hasCustomPrompt="1"/>
          </p:nvPr>
        </p:nvSpPr>
        <p:spPr>
          <a:xfrm>
            <a:off x="839787" y="1681163"/>
            <a:ext cx="5157790"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281" name="Shape 281"/>
          <p:cNvSpPr>
            <a:spLocks noGrp="1"/>
          </p:cNvSpPr>
          <p:nvPr>
            <p:ph type="body" sz="quarter" idx="13"/>
          </p:nvPr>
        </p:nvSpPr>
        <p:spPr>
          <a:xfrm>
            <a:off x="6172200" y="1681163"/>
            <a:ext cx="5183188" cy="823914"/>
          </a:xfrm>
          <a:prstGeom prst="rect">
            <a:avLst/>
          </a:prstGeom>
        </p:spPr>
        <p:txBody>
          <a:bodyPr anchor="b"/>
          <a:lstStyle/>
          <a:p>
            <a:endParaRPr/>
          </a:p>
        </p:txBody>
      </p:sp>
      <p:sp>
        <p:nvSpPr>
          <p:cNvPr id="28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仅标题">
    <p:spTree>
      <p:nvGrpSpPr>
        <p:cNvPr id="1" name=""/>
        <p:cNvGrpSpPr/>
        <p:nvPr/>
      </p:nvGrpSpPr>
      <p:grpSpPr>
        <a:xfrm>
          <a:off x="0" y="0"/>
          <a:ext cx="0" cy="0"/>
          <a:chOff x="0" y="0"/>
          <a:chExt cx="0" cy="0"/>
        </a:xfrm>
      </p:grpSpPr>
      <p:sp>
        <p:nvSpPr>
          <p:cNvPr id="289" name="Shape 289"/>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290"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291"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29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299" name="Shape 299"/>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00"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0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内容与标题">
    <p:spTree>
      <p:nvGrpSpPr>
        <p:cNvPr id="1" name=""/>
        <p:cNvGrpSpPr/>
        <p:nvPr/>
      </p:nvGrpSpPr>
      <p:grpSpPr>
        <a:xfrm>
          <a:off x="0" y="0"/>
          <a:ext cx="0" cy="0"/>
          <a:chOff x="0" y="0"/>
          <a:chExt cx="0" cy="0"/>
        </a:xfrm>
      </p:grpSpPr>
      <p:sp>
        <p:nvSpPr>
          <p:cNvPr id="308" name="Shape 308"/>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09"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10"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311" name="Body Level One…"/>
          <p:cNvSpPr txBox="1">
            <a:spLocks noGrp="1"/>
          </p:cNvSpPr>
          <p:nvPr>
            <p:ph type="body" sz="half" idx="1" hasCustomPrompt="1"/>
          </p:nvPr>
        </p:nvSpPr>
        <p:spPr>
          <a:xfrm>
            <a:off x="5183187" y="987425"/>
            <a:ext cx="6172203" cy="4873625"/>
          </a:xfrm>
          <a:prstGeom prst="rect">
            <a:avLst/>
          </a:prstGeom>
        </p:spPr>
        <p:txBody>
          <a:bodyPr/>
          <a:lstStyle>
            <a:lvl1pPr>
              <a:defRPr sz="3200"/>
            </a:lvl1pPr>
            <a:lvl2pPr marL="762000" indent="-304800">
              <a:defRPr sz="3200"/>
            </a:lvl2pPr>
            <a:lvl3pPr marL="1339850" indent="-425450">
              <a:defRPr sz="3200"/>
            </a:lvl3pPr>
            <a:lvl4pPr marL="1940560" indent="-568960">
              <a:defRPr sz="3200"/>
            </a:lvl4pPr>
            <a:lvl5pPr marL="2397760" indent="-568960">
              <a:defRPr sz="3200"/>
            </a:lvl5pPr>
          </a:lstStyle>
          <a:p>
            <a:r>
              <a:t>Body Level One</a:t>
            </a:r>
          </a:p>
          <a:p>
            <a:pPr lvl="1"/>
            <a:r>
              <a:t>Body Level Two</a:t>
            </a:r>
          </a:p>
          <a:p>
            <a:pPr lvl="2"/>
            <a:r>
              <a:t>Body Level Three</a:t>
            </a:r>
          </a:p>
          <a:p>
            <a:pPr lvl="3"/>
            <a:r>
              <a:t>Body Level Four</a:t>
            </a:r>
          </a:p>
          <a:p>
            <a:pPr lvl="4"/>
            <a:r>
              <a:t>Body Level Five</a:t>
            </a:r>
          </a:p>
        </p:txBody>
      </p:sp>
      <p:sp>
        <p:nvSpPr>
          <p:cNvPr id="312" name="Shape 312"/>
          <p:cNvSpPr>
            <a:spLocks noGrp="1"/>
          </p:cNvSpPr>
          <p:nvPr>
            <p:ph type="body" sz="quarter" idx="13"/>
          </p:nvPr>
        </p:nvSpPr>
        <p:spPr>
          <a:xfrm>
            <a:off x="839787" y="2057400"/>
            <a:ext cx="3932238" cy="3811588"/>
          </a:xfrm>
          <a:prstGeom prst="rect">
            <a:avLst/>
          </a:prstGeom>
        </p:spPr>
        <p:txBody>
          <a:bodyPr/>
          <a:lstStyle/>
          <a:p>
            <a:endParaRPr/>
          </a:p>
        </p:txBody>
      </p:sp>
      <p:sp>
        <p:nvSpPr>
          <p:cNvPr id="3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节标题">
    <p:spTree>
      <p:nvGrpSpPr>
        <p:cNvPr id="1" name=""/>
        <p:cNvGrpSpPr/>
        <p:nvPr/>
      </p:nvGrpSpPr>
      <p:grpSpPr>
        <a:xfrm>
          <a:off x="0" y="0"/>
          <a:ext cx="0" cy="0"/>
          <a:chOff x="0" y="0"/>
          <a:chExt cx="0" cy="0"/>
        </a:xfrm>
      </p:grpSpPr>
      <p:sp>
        <p:nvSpPr>
          <p:cNvPr id="31" name="Title Text"/>
          <p:cNvSpPr txBox="1">
            <a:spLocks noGrp="1"/>
          </p:cNvSpPr>
          <p:nvPr>
            <p:ph type="title" hasCustomPrompt="1"/>
          </p:nvPr>
        </p:nvSpPr>
        <p:spPr>
          <a:xfrm>
            <a:off x="831850" y="1709738"/>
            <a:ext cx="10515600" cy="2852737"/>
          </a:xfrm>
          <a:prstGeom prst="rect">
            <a:avLst/>
          </a:prstGeom>
        </p:spPr>
        <p:txBody>
          <a:bodyPr anchor="b"/>
          <a:lstStyle>
            <a:lvl1pPr>
              <a:defRPr sz="6000"/>
            </a:lvl1pPr>
          </a:lstStyle>
          <a:p>
            <a:r>
              <a:t>Title Text</a:t>
            </a:r>
          </a:p>
        </p:txBody>
      </p:sp>
      <p:sp>
        <p:nvSpPr>
          <p:cNvPr id="32" name="Body Level One…"/>
          <p:cNvSpPr txBox="1">
            <a:spLocks noGrp="1"/>
          </p:cNvSpPr>
          <p:nvPr>
            <p:ph type="body" sz="quarter" idx="1" hasCustomPrompt="1"/>
          </p:nvPr>
        </p:nvSpPr>
        <p:spPr>
          <a:xfrm>
            <a:off x="831850" y="4589462"/>
            <a:ext cx="10515600"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图片与标题">
    <p:spTree>
      <p:nvGrpSpPr>
        <p:cNvPr id="1" name=""/>
        <p:cNvGrpSpPr/>
        <p:nvPr/>
      </p:nvGrpSpPr>
      <p:grpSpPr>
        <a:xfrm>
          <a:off x="0" y="0"/>
          <a:ext cx="0" cy="0"/>
          <a:chOff x="0" y="0"/>
          <a:chExt cx="0" cy="0"/>
        </a:xfrm>
      </p:grpSpPr>
      <p:sp>
        <p:nvSpPr>
          <p:cNvPr id="320" name="Shape 320"/>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21"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22"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323" name="Shape 323"/>
          <p:cNvSpPr>
            <a:spLocks noGrp="1"/>
          </p:cNvSpPr>
          <p:nvPr>
            <p:ph type="pic" sz="half" idx="13"/>
          </p:nvPr>
        </p:nvSpPr>
        <p:spPr>
          <a:xfrm>
            <a:off x="5183187" y="987425"/>
            <a:ext cx="6172203" cy="4873625"/>
          </a:xfrm>
          <a:prstGeom prst="rect">
            <a:avLst/>
          </a:prstGeom>
        </p:spPr>
        <p:txBody>
          <a:bodyPr lIns="91439" tIns="45719" rIns="91439" bIns="45719">
            <a:noAutofit/>
          </a:bodyPr>
          <a:lstStyle/>
          <a:p>
            <a:endParaRPr/>
          </a:p>
        </p:txBody>
      </p:sp>
      <p:sp>
        <p:nvSpPr>
          <p:cNvPr id="324" name="Body Level One…"/>
          <p:cNvSpPr txBox="1">
            <a:spLocks noGrp="1"/>
          </p:cNvSpPr>
          <p:nvPr>
            <p:ph type="body" sz="quarter" idx="1" hasCustomPrompt="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32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标题和竖排文本">
    <p:spTree>
      <p:nvGrpSpPr>
        <p:cNvPr id="1" name=""/>
        <p:cNvGrpSpPr/>
        <p:nvPr/>
      </p:nvGrpSpPr>
      <p:grpSpPr>
        <a:xfrm>
          <a:off x="0" y="0"/>
          <a:ext cx="0" cy="0"/>
          <a:chOff x="0" y="0"/>
          <a:chExt cx="0" cy="0"/>
        </a:xfrm>
      </p:grpSpPr>
      <p:sp>
        <p:nvSpPr>
          <p:cNvPr id="332" name="Shape 332"/>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33"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34"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335" name="Body Level One…"/>
          <p:cNvSpPr txBox="1">
            <a:spLocks noGrp="1"/>
          </p:cNvSpPr>
          <p:nvPr>
            <p:ph type="body" idx="1" hasCustomPrompt="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竖排标题和文本">
    <p:spTree>
      <p:nvGrpSpPr>
        <p:cNvPr id="1" name=""/>
        <p:cNvGrpSpPr/>
        <p:nvPr/>
      </p:nvGrpSpPr>
      <p:grpSpPr>
        <a:xfrm>
          <a:off x="0" y="0"/>
          <a:ext cx="0" cy="0"/>
          <a:chOff x="0" y="0"/>
          <a:chExt cx="0" cy="0"/>
        </a:xfrm>
      </p:grpSpPr>
      <p:sp>
        <p:nvSpPr>
          <p:cNvPr id="343" name="Shape 343"/>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44"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45" name="Title Text"/>
          <p:cNvSpPr txBox="1">
            <a:spLocks noGrp="1"/>
          </p:cNvSpPr>
          <p:nvPr>
            <p:ph type="title" hasCustomPrompt="1"/>
          </p:nvPr>
        </p:nvSpPr>
        <p:spPr>
          <a:xfrm>
            <a:off x="8724900" y="365125"/>
            <a:ext cx="2628900" cy="5811838"/>
          </a:xfrm>
          <a:prstGeom prst="rect">
            <a:avLst/>
          </a:prstGeom>
        </p:spPr>
        <p:txBody>
          <a:bodyPr anchor="t"/>
          <a:lstStyle/>
          <a:p>
            <a:r>
              <a:t>Title Text</a:t>
            </a:r>
          </a:p>
        </p:txBody>
      </p:sp>
      <p:sp>
        <p:nvSpPr>
          <p:cNvPr id="346" name="Body Level One…"/>
          <p:cNvSpPr txBox="1">
            <a:spLocks noGrp="1"/>
          </p:cNvSpPr>
          <p:nvPr>
            <p:ph type="body" idx="1" hasCustomPrompt="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4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标题幻灯片">
    <p:spTree>
      <p:nvGrpSpPr>
        <p:cNvPr id="1" name=""/>
        <p:cNvGrpSpPr/>
        <p:nvPr/>
      </p:nvGrpSpPr>
      <p:grpSpPr>
        <a:xfrm>
          <a:off x="0" y="0"/>
          <a:ext cx="0" cy="0"/>
          <a:chOff x="0" y="0"/>
          <a:chExt cx="0" cy="0"/>
        </a:xfrm>
      </p:grpSpPr>
      <p:sp>
        <p:nvSpPr>
          <p:cNvPr id="354" name="Shape 354"/>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55"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56" name="Title Text"/>
          <p:cNvSpPr txBox="1">
            <a:spLocks noGrp="1"/>
          </p:cNvSpPr>
          <p:nvPr>
            <p:ph type="title" hasCustomPrompt="1"/>
          </p:nvPr>
        </p:nvSpPr>
        <p:spPr>
          <a:xfrm>
            <a:off x="1524000" y="1122362"/>
            <a:ext cx="9144000" cy="2387601"/>
          </a:xfrm>
          <a:prstGeom prst="rect">
            <a:avLst/>
          </a:prstGeom>
        </p:spPr>
        <p:txBody>
          <a:bodyPr anchor="b"/>
          <a:lstStyle>
            <a:lvl1pPr algn="ctr">
              <a:defRPr sz="6000"/>
            </a:lvl1pPr>
          </a:lstStyle>
          <a:p>
            <a:r>
              <a:t>Title Text</a:t>
            </a:r>
          </a:p>
        </p:txBody>
      </p:sp>
      <p:sp>
        <p:nvSpPr>
          <p:cNvPr id="357" name="Body Level One…"/>
          <p:cNvSpPr txBox="1">
            <a:spLocks noGrp="1"/>
          </p:cNvSpPr>
          <p:nvPr>
            <p:ph type="body" sz="quarter" idx="1" hasCustomPrompt="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标题和内容">
    <p:spTree>
      <p:nvGrpSpPr>
        <p:cNvPr id="1" name=""/>
        <p:cNvGrpSpPr/>
        <p:nvPr/>
      </p:nvGrpSpPr>
      <p:grpSpPr>
        <a:xfrm>
          <a:off x="0" y="0"/>
          <a:ext cx="0" cy="0"/>
          <a:chOff x="0" y="0"/>
          <a:chExt cx="0" cy="0"/>
        </a:xfrm>
      </p:grpSpPr>
      <p:sp>
        <p:nvSpPr>
          <p:cNvPr id="365" name="Shape 365"/>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66"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67"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368" name="Body Level One…"/>
          <p:cNvSpPr txBox="1">
            <a:spLocks noGrp="1"/>
          </p:cNvSpPr>
          <p:nvPr>
            <p:ph type="body" idx="1" hasCustomPrompt="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6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节标题">
    <p:spTree>
      <p:nvGrpSpPr>
        <p:cNvPr id="1" name=""/>
        <p:cNvGrpSpPr/>
        <p:nvPr/>
      </p:nvGrpSpPr>
      <p:grpSpPr>
        <a:xfrm>
          <a:off x="0" y="0"/>
          <a:ext cx="0" cy="0"/>
          <a:chOff x="0" y="0"/>
          <a:chExt cx="0" cy="0"/>
        </a:xfrm>
      </p:grpSpPr>
      <p:sp>
        <p:nvSpPr>
          <p:cNvPr id="376" name="Shape 376"/>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77"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78" name="Title Text"/>
          <p:cNvSpPr txBox="1">
            <a:spLocks noGrp="1"/>
          </p:cNvSpPr>
          <p:nvPr>
            <p:ph type="title" hasCustomPrompt="1"/>
          </p:nvPr>
        </p:nvSpPr>
        <p:spPr>
          <a:xfrm>
            <a:off x="831850" y="1709738"/>
            <a:ext cx="10515600" cy="2852737"/>
          </a:xfrm>
          <a:prstGeom prst="rect">
            <a:avLst/>
          </a:prstGeom>
        </p:spPr>
        <p:txBody>
          <a:bodyPr anchor="b"/>
          <a:lstStyle>
            <a:lvl1pPr>
              <a:defRPr sz="6000"/>
            </a:lvl1pPr>
          </a:lstStyle>
          <a:p>
            <a:r>
              <a:t>Title Text</a:t>
            </a:r>
          </a:p>
        </p:txBody>
      </p:sp>
      <p:sp>
        <p:nvSpPr>
          <p:cNvPr id="379" name="Body Level One…"/>
          <p:cNvSpPr txBox="1">
            <a:spLocks noGrp="1"/>
          </p:cNvSpPr>
          <p:nvPr>
            <p:ph type="body" sz="quarter" idx="1" hasCustomPrompt="1"/>
          </p:nvPr>
        </p:nvSpPr>
        <p:spPr>
          <a:xfrm>
            <a:off x="831850" y="4589462"/>
            <a:ext cx="10515600"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两项内容">
    <p:spTree>
      <p:nvGrpSpPr>
        <p:cNvPr id="1" name=""/>
        <p:cNvGrpSpPr/>
        <p:nvPr/>
      </p:nvGrpSpPr>
      <p:grpSpPr>
        <a:xfrm>
          <a:off x="0" y="0"/>
          <a:ext cx="0" cy="0"/>
          <a:chOff x="0" y="0"/>
          <a:chExt cx="0" cy="0"/>
        </a:xfrm>
      </p:grpSpPr>
      <p:sp>
        <p:nvSpPr>
          <p:cNvPr id="387" name="Shape 387"/>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88"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389"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390" name="Body Level One…"/>
          <p:cNvSpPr txBox="1">
            <a:spLocks noGrp="1"/>
          </p:cNvSpPr>
          <p:nvPr>
            <p:ph type="body" sz="half" idx="1" hasCustomPrompt="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9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比较">
    <p:spTree>
      <p:nvGrpSpPr>
        <p:cNvPr id="1" name=""/>
        <p:cNvGrpSpPr/>
        <p:nvPr/>
      </p:nvGrpSpPr>
      <p:grpSpPr>
        <a:xfrm>
          <a:off x="0" y="0"/>
          <a:ext cx="0" cy="0"/>
          <a:chOff x="0" y="0"/>
          <a:chExt cx="0" cy="0"/>
        </a:xfrm>
      </p:grpSpPr>
      <p:sp>
        <p:nvSpPr>
          <p:cNvPr id="398" name="Shape 398"/>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399"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00" name="Title Text"/>
          <p:cNvSpPr txBox="1">
            <a:spLocks noGrp="1"/>
          </p:cNvSpPr>
          <p:nvPr>
            <p:ph type="title" hasCustomPrompt="1"/>
          </p:nvPr>
        </p:nvSpPr>
        <p:spPr>
          <a:xfrm>
            <a:off x="839787" y="365125"/>
            <a:ext cx="10515601" cy="1325563"/>
          </a:xfrm>
          <a:prstGeom prst="rect">
            <a:avLst/>
          </a:prstGeom>
        </p:spPr>
        <p:txBody>
          <a:bodyPr anchor="t"/>
          <a:lstStyle/>
          <a:p>
            <a:r>
              <a:t>Title Text</a:t>
            </a:r>
          </a:p>
        </p:txBody>
      </p:sp>
      <p:sp>
        <p:nvSpPr>
          <p:cNvPr id="401" name="Body Level One…"/>
          <p:cNvSpPr txBox="1">
            <a:spLocks noGrp="1"/>
          </p:cNvSpPr>
          <p:nvPr>
            <p:ph type="body" sz="quarter" idx="1" hasCustomPrompt="1"/>
          </p:nvPr>
        </p:nvSpPr>
        <p:spPr>
          <a:xfrm>
            <a:off x="839787" y="1681163"/>
            <a:ext cx="5157790"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02" name="Shape 402"/>
          <p:cNvSpPr>
            <a:spLocks noGrp="1"/>
          </p:cNvSpPr>
          <p:nvPr>
            <p:ph type="body" sz="quarter" idx="13"/>
          </p:nvPr>
        </p:nvSpPr>
        <p:spPr>
          <a:xfrm>
            <a:off x="6172200" y="1681163"/>
            <a:ext cx="5183188" cy="823914"/>
          </a:xfrm>
          <a:prstGeom prst="rect">
            <a:avLst/>
          </a:prstGeom>
        </p:spPr>
        <p:txBody>
          <a:bodyPr anchor="b"/>
          <a:lstStyle/>
          <a:p>
            <a:endParaRPr/>
          </a:p>
        </p:txBody>
      </p:sp>
      <p:sp>
        <p:nvSpPr>
          <p:cNvPr id="4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仅标题">
    <p:spTree>
      <p:nvGrpSpPr>
        <p:cNvPr id="1" name=""/>
        <p:cNvGrpSpPr/>
        <p:nvPr/>
      </p:nvGrpSpPr>
      <p:grpSpPr>
        <a:xfrm>
          <a:off x="0" y="0"/>
          <a:ext cx="0" cy="0"/>
          <a:chOff x="0" y="0"/>
          <a:chExt cx="0" cy="0"/>
        </a:xfrm>
      </p:grpSpPr>
      <p:sp>
        <p:nvSpPr>
          <p:cNvPr id="410" name="Shape 410"/>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411"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12"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4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420" name="Shape 420"/>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421"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2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两项内容">
    <p:spTree>
      <p:nvGrpSpPr>
        <p:cNvPr id="1" name=""/>
        <p:cNvGrpSpPr/>
        <p:nvPr/>
      </p:nvGrpSpPr>
      <p:grpSpPr>
        <a:xfrm>
          <a:off x="0" y="0"/>
          <a:ext cx="0" cy="0"/>
          <a:chOff x="0" y="0"/>
          <a:chExt cx="0" cy="0"/>
        </a:xfrm>
      </p:grpSpPr>
      <p:sp>
        <p:nvSpPr>
          <p:cNvPr id="40" name="Title Text"/>
          <p:cNvSpPr txBox="1">
            <a:spLocks noGrp="1"/>
          </p:cNvSpPr>
          <p:nvPr>
            <p:ph type="title" hasCustomPrompt="1"/>
          </p:nvPr>
        </p:nvSpPr>
        <p:spPr>
          <a:prstGeom prst="rect">
            <a:avLst/>
          </a:prstGeom>
        </p:spPr>
        <p:txBody>
          <a:bodyPr/>
          <a:lstStyle/>
          <a:p>
            <a:r>
              <a:t>Title Text</a:t>
            </a:r>
          </a:p>
        </p:txBody>
      </p:sp>
      <p:sp>
        <p:nvSpPr>
          <p:cNvPr id="41" name="Body Level One…"/>
          <p:cNvSpPr txBox="1">
            <a:spLocks noGrp="1"/>
          </p:cNvSpPr>
          <p:nvPr>
            <p:ph type="body" sz="half" idx="1" hasCustomPrompt="1"/>
          </p:nvPr>
        </p:nvSpPr>
        <p:spPr>
          <a:xfrm>
            <a:off x="609600" y="1600200"/>
            <a:ext cx="5410200" cy="52578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内容与标题">
    <p:spTree>
      <p:nvGrpSpPr>
        <p:cNvPr id="1" name=""/>
        <p:cNvGrpSpPr/>
        <p:nvPr/>
      </p:nvGrpSpPr>
      <p:grpSpPr>
        <a:xfrm>
          <a:off x="0" y="0"/>
          <a:ext cx="0" cy="0"/>
          <a:chOff x="0" y="0"/>
          <a:chExt cx="0" cy="0"/>
        </a:xfrm>
      </p:grpSpPr>
      <p:sp>
        <p:nvSpPr>
          <p:cNvPr id="429" name="Shape 429"/>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430"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31"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432" name="Body Level One…"/>
          <p:cNvSpPr txBox="1">
            <a:spLocks noGrp="1"/>
          </p:cNvSpPr>
          <p:nvPr>
            <p:ph type="body" sz="half" idx="1" hasCustomPrompt="1"/>
          </p:nvPr>
        </p:nvSpPr>
        <p:spPr>
          <a:xfrm>
            <a:off x="5183187" y="987425"/>
            <a:ext cx="6172203" cy="4873625"/>
          </a:xfrm>
          <a:prstGeom prst="rect">
            <a:avLst/>
          </a:prstGeom>
        </p:spPr>
        <p:txBody>
          <a:bodyPr/>
          <a:lstStyle>
            <a:lvl1pPr>
              <a:defRPr sz="3200"/>
            </a:lvl1pPr>
            <a:lvl2pPr marL="762000" indent="-304800">
              <a:defRPr sz="3200"/>
            </a:lvl2pPr>
            <a:lvl3pPr marL="1339850" indent="-425450">
              <a:defRPr sz="3200"/>
            </a:lvl3pPr>
            <a:lvl4pPr marL="1940560" indent="-568960">
              <a:defRPr sz="3200"/>
            </a:lvl4pPr>
            <a:lvl5pPr marL="2397760" indent="-568960">
              <a:defRPr sz="3200"/>
            </a:lvl5pPr>
          </a:lstStyle>
          <a:p>
            <a:r>
              <a:t>Body Level One</a:t>
            </a:r>
          </a:p>
          <a:p>
            <a:pPr lvl="1"/>
            <a:r>
              <a:t>Body Level Two</a:t>
            </a:r>
          </a:p>
          <a:p>
            <a:pPr lvl="2"/>
            <a:r>
              <a:t>Body Level Three</a:t>
            </a:r>
          </a:p>
          <a:p>
            <a:pPr lvl="3"/>
            <a:r>
              <a:t>Body Level Four</a:t>
            </a:r>
          </a:p>
          <a:p>
            <a:pPr lvl="4"/>
            <a:r>
              <a:t>Body Level Five</a:t>
            </a:r>
          </a:p>
        </p:txBody>
      </p:sp>
      <p:sp>
        <p:nvSpPr>
          <p:cNvPr id="433" name="Shape 433"/>
          <p:cNvSpPr>
            <a:spLocks noGrp="1"/>
          </p:cNvSpPr>
          <p:nvPr>
            <p:ph type="body" sz="quarter" idx="13"/>
          </p:nvPr>
        </p:nvSpPr>
        <p:spPr>
          <a:xfrm>
            <a:off x="839787" y="2057400"/>
            <a:ext cx="3932238" cy="3811588"/>
          </a:xfrm>
          <a:prstGeom prst="rect">
            <a:avLst/>
          </a:prstGeom>
        </p:spPr>
        <p:txBody>
          <a:bodyPr/>
          <a:lstStyle/>
          <a:p>
            <a:endParaRPr/>
          </a:p>
        </p:txBody>
      </p:sp>
      <p:sp>
        <p:nvSpPr>
          <p:cNvPr id="43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图片与标题">
    <p:spTree>
      <p:nvGrpSpPr>
        <p:cNvPr id="1" name=""/>
        <p:cNvGrpSpPr/>
        <p:nvPr/>
      </p:nvGrpSpPr>
      <p:grpSpPr>
        <a:xfrm>
          <a:off x="0" y="0"/>
          <a:ext cx="0" cy="0"/>
          <a:chOff x="0" y="0"/>
          <a:chExt cx="0" cy="0"/>
        </a:xfrm>
      </p:grpSpPr>
      <p:sp>
        <p:nvSpPr>
          <p:cNvPr id="441" name="Shape 441"/>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442"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43"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444" name="Shape 444"/>
          <p:cNvSpPr>
            <a:spLocks noGrp="1"/>
          </p:cNvSpPr>
          <p:nvPr>
            <p:ph type="pic" sz="half" idx="13"/>
          </p:nvPr>
        </p:nvSpPr>
        <p:spPr>
          <a:xfrm>
            <a:off x="5183187" y="987425"/>
            <a:ext cx="6172203" cy="4873625"/>
          </a:xfrm>
          <a:prstGeom prst="rect">
            <a:avLst/>
          </a:prstGeom>
        </p:spPr>
        <p:txBody>
          <a:bodyPr lIns="91439" tIns="45719" rIns="91439" bIns="45719">
            <a:noAutofit/>
          </a:bodyPr>
          <a:lstStyle/>
          <a:p>
            <a:endParaRPr/>
          </a:p>
        </p:txBody>
      </p:sp>
      <p:sp>
        <p:nvSpPr>
          <p:cNvPr id="445" name="Body Level One…"/>
          <p:cNvSpPr txBox="1">
            <a:spLocks noGrp="1"/>
          </p:cNvSpPr>
          <p:nvPr>
            <p:ph type="body" sz="quarter" idx="1" hasCustomPrompt="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44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标题和竖排文本">
    <p:spTree>
      <p:nvGrpSpPr>
        <p:cNvPr id="1" name=""/>
        <p:cNvGrpSpPr/>
        <p:nvPr/>
      </p:nvGrpSpPr>
      <p:grpSpPr>
        <a:xfrm>
          <a:off x="0" y="0"/>
          <a:ext cx="0" cy="0"/>
          <a:chOff x="0" y="0"/>
          <a:chExt cx="0" cy="0"/>
        </a:xfrm>
      </p:grpSpPr>
      <p:sp>
        <p:nvSpPr>
          <p:cNvPr id="453" name="Shape 453"/>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454"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55" name="Title Text"/>
          <p:cNvSpPr txBox="1">
            <a:spLocks noGrp="1"/>
          </p:cNvSpPr>
          <p:nvPr>
            <p:ph type="title" hasCustomPrompt="1"/>
          </p:nvPr>
        </p:nvSpPr>
        <p:spPr>
          <a:xfrm>
            <a:off x="838200" y="365125"/>
            <a:ext cx="10515600" cy="1325563"/>
          </a:xfrm>
          <a:prstGeom prst="rect">
            <a:avLst/>
          </a:prstGeom>
        </p:spPr>
        <p:txBody>
          <a:bodyPr anchor="t"/>
          <a:lstStyle/>
          <a:p>
            <a:r>
              <a:t>Title Text</a:t>
            </a:r>
          </a:p>
        </p:txBody>
      </p:sp>
      <p:sp>
        <p:nvSpPr>
          <p:cNvPr id="456" name="Body Level One…"/>
          <p:cNvSpPr txBox="1">
            <a:spLocks noGrp="1"/>
          </p:cNvSpPr>
          <p:nvPr>
            <p:ph type="body" idx="1" hasCustomPrompt="1"/>
          </p:nvPr>
        </p:nvSpPr>
        <p:spPr>
          <a:xfrm>
            <a:off x="838200" y="1825625"/>
            <a:ext cx="10515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竖排标题和文本">
    <p:spTree>
      <p:nvGrpSpPr>
        <p:cNvPr id="1" name=""/>
        <p:cNvGrpSpPr/>
        <p:nvPr/>
      </p:nvGrpSpPr>
      <p:grpSpPr>
        <a:xfrm>
          <a:off x="0" y="0"/>
          <a:ext cx="0" cy="0"/>
          <a:chOff x="0" y="0"/>
          <a:chExt cx="0" cy="0"/>
        </a:xfrm>
      </p:grpSpPr>
      <p:sp>
        <p:nvSpPr>
          <p:cNvPr id="464" name="Shape 464"/>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pic>
        <p:nvPicPr>
          <p:cNvPr id="465" name="image1.jpg" descr="image1.jpg"/>
          <p:cNvPicPr>
            <a:picLocks noChangeAspect="1"/>
          </p:cNvPicPr>
          <p:nvPr/>
        </p:nvPicPr>
        <p:blipFill>
          <a:blip r:embed="rId2"/>
          <a:stretch>
            <a:fillRect/>
          </a:stretch>
        </p:blipFill>
        <p:spPr>
          <a:xfrm>
            <a:off x="0" y="0"/>
            <a:ext cx="12192000" cy="6854825"/>
          </a:xfrm>
          <a:prstGeom prst="rect">
            <a:avLst/>
          </a:prstGeom>
          <a:ln w="12700">
            <a:miter lim="400000"/>
            <a:headEnd/>
            <a:tailEnd/>
          </a:ln>
        </p:spPr>
      </p:pic>
      <p:sp>
        <p:nvSpPr>
          <p:cNvPr id="466" name="Title Text"/>
          <p:cNvSpPr txBox="1">
            <a:spLocks noGrp="1"/>
          </p:cNvSpPr>
          <p:nvPr>
            <p:ph type="title" hasCustomPrompt="1"/>
          </p:nvPr>
        </p:nvSpPr>
        <p:spPr>
          <a:xfrm>
            <a:off x="8724900" y="365125"/>
            <a:ext cx="2628900" cy="5811838"/>
          </a:xfrm>
          <a:prstGeom prst="rect">
            <a:avLst/>
          </a:prstGeom>
        </p:spPr>
        <p:txBody>
          <a:bodyPr anchor="t"/>
          <a:lstStyle/>
          <a:p>
            <a:r>
              <a:t>Title Text</a:t>
            </a:r>
          </a:p>
        </p:txBody>
      </p:sp>
      <p:sp>
        <p:nvSpPr>
          <p:cNvPr id="467" name="Body Level One…"/>
          <p:cNvSpPr txBox="1">
            <a:spLocks noGrp="1"/>
          </p:cNvSpPr>
          <p:nvPr>
            <p:ph type="body" idx="1" hasCustomPrompt="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6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较">
    <p:spTree>
      <p:nvGrpSpPr>
        <p:cNvPr id="1" name=""/>
        <p:cNvGrpSpPr/>
        <p:nvPr/>
      </p:nvGrpSpPr>
      <p:grpSpPr>
        <a:xfrm>
          <a:off x="0" y="0"/>
          <a:ext cx="0" cy="0"/>
          <a:chOff x="0" y="0"/>
          <a:chExt cx="0" cy="0"/>
        </a:xfrm>
      </p:grpSpPr>
      <p:sp>
        <p:nvSpPr>
          <p:cNvPr id="49" name="Title Text"/>
          <p:cNvSpPr txBox="1">
            <a:spLocks noGrp="1"/>
          </p:cNvSpPr>
          <p:nvPr>
            <p:ph type="title" hasCustomPrompt="1"/>
          </p:nvPr>
        </p:nvSpPr>
        <p:spPr>
          <a:xfrm>
            <a:off x="839787" y="365125"/>
            <a:ext cx="10515601" cy="1325563"/>
          </a:xfrm>
          <a:prstGeom prst="rect">
            <a:avLst/>
          </a:prstGeom>
        </p:spPr>
        <p:txBody>
          <a:bodyPr/>
          <a:lstStyle/>
          <a:p>
            <a:r>
              <a:t>Title Text</a:t>
            </a:r>
          </a:p>
        </p:txBody>
      </p:sp>
      <p:sp>
        <p:nvSpPr>
          <p:cNvPr id="50" name="Body Level One…"/>
          <p:cNvSpPr txBox="1">
            <a:spLocks noGrp="1"/>
          </p:cNvSpPr>
          <p:nvPr>
            <p:ph type="body" sz="quarter" idx="1" hasCustomPrompt="1"/>
          </p:nvPr>
        </p:nvSpPr>
        <p:spPr>
          <a:xfrm>
            <a:off x="839787" y="1681163"/>
            <a:ext cx="5157790"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1" name="Shape 51"/>
          <p:cNvSpPr>
            <a:spLocks noGrp="1"/>
          </p:cNvSpPr>
          <p:nvPr>
            <p:ph type="body" sz="quarter" idx="13"/>
          </p:nvPr>
        </p:nvSpPr>
        <p:spPr>
          <a:xfrm>
            <a:off x="6172200" y="1681163"/>
            <a:ext cx="5183188" cy="823914"/>
          </a:xfrm>
          <a:prstGeom prst="rect">
            <a:avLst/>
          </a:prstGeom>
        </p:spPr>
        <p:txBody>
          <a:bodyPr anchor="b"/>
          <a:lstStyle/>
          <a:p>
            <a:endParaRP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仅标题">
    <p:spTree>
      <p:nvGrpSpPr>
        <p:cNvPr id="1" name=""/>
        <p:cNvGrpSpPr/>
        <p:nvPr/>
      </p:nvGrpSpPr>
      <p:grpSpPr>
        <a:xfrm>
          <a:off x="0" y="0"/>
          <a:ext cx="0" cy="0"/>
          <a:chOff x="0" y="0"/>
          <a:chExt cx="0" cy="0"/>
        </a:xfrm>
      </p:grpSpPr>
      <p:sp>
        <p:nvSpPr>
          <p:cNvPr id="59" name="Title Text"/>
          <p:cNvSpPr txBox="1">
            <a:spLocks noGrp="1"/>
          </p:cNvSpPr>
          <p:nvPr>
            <p:ph type="title" hasCustomPrompt="1"/>
          </p:nvPr>
        </p:nvSpPr>
        <p:spPr>
          <a:prstGeom prst="rect">
            <a:avLst/>
          </a:prstGeom>
        </p:spPr>
        <p:txBody>
          <a:bodyPr/>
          <a:lstStyle/>
          <a:p>
            <a:r>
              <a:t>Title Text</a:t>
            </a: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内容与标题">
    <p:spTree>
      <p:nvGrpSpPr>
        <p:cNvPr id="1" name=""/>
        <p:cNvGrpSpPr/>
        <p:nvPr/>
      </p:nvGrpSpPr>
      <p:grpSpPr>
        <a:xfrm>
          <a:off x="0" y="0"/>
          <a:ext cx="0" cy="0"/>
          <a:chOff x="0" y="0"/>
          <a:chExt cx="0" cy="0"/>
        </a:xfrm>
      </p:grpSpPr>
      <p:sp>
        <p:nvSpPr>
          <p:cNvPr id="74"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75" name="Body Level One…"/>
          <p:cNvSpPr txBox="1">
            <a:spLocks noGrp="1"/>
          </p:cNvSpPr>
          <p:nvPr>
            <p:ph type="body" sz="half" idx="1" hasCustomPrompt="1"/>
          </p:nvPr>
        </p:nvSpPr>
        <p:spPr>
          <a:xfrm>
            <a:off x="5183187" y="987425"/>
            <a:ext cx="6172203" cy="4873625"/>
          </a:xfrm>
          <a:prstGeom prst="rect">
            <a:avLst/>
          </a:prstGeom>
        </p:spPr>
        <p:txBody>
          <a:bodyPr/>
          <a:lstStyle>
            <a:lvl1pPr>
              <a:defRPr sz="3200"/>
            </a:lvl1pPr>
            <a:lvl2pPr marL="762000" indent="-304800">
              <a:defRPr sz="3200"/>
            </a:lvl2pPr>
            <a:lvl3pPr marL="1339850" indent="-425450">
              <a:defRPr sz="3200"/>
            </a:lvl3pPr>
            <a:lvl4pPr marL="1940560" indent="-568960">
              <a:defRPr sz="3200"/>
            </a:lvl4pPr>
            <a:lvl5pPr marL="2397760" indent="-568960">
              <a:defRPr sz="3200"/>
            </a:lvl5p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body" sz="quarter" idx="13"/>
          </p:nvPr>
        </p:nvSpPr>
        <p:spPr>
          <a:xfrm>
            <a:off x="839787" y="2057400"/>
            <a:ext cx="3932238" cy="3811588"/>
          </a:xfrm>
          <a:prstGeom prst="rect">
            <a:avLst/>
          </a:prstGeom>
        </p:spPr>
        <p:txBody>
          <a:bodyPr/>
          <a:lstStyle/>
          <a:p>
            <a:endParaRPr/>
          </a:p>
        </p:txBody>
      </p:sp>
      <p:sp>
        <p:nvSpPr>
          <p:cNvPr id="7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图片与标题">
    <p:spTree>
      <p:nvGrpSpPr>
        <p:cNvPr id="1" name=""/>
        <p:cNvGrpSpPr/>
        <p:nvPr/>
      </p:nvGrpSpPr>
      <p:grpSpPr>
        <a:xfrm>
          <a:off x="0" y="0"/>
          <a:ext cx="0" cy="0"/>
          <a:chOff x="0" y="0"/>
          <a:chExt cx="0" cy="0"/>
        </a:xfrm>
      </p:grpSpPr>
      <p:sp>
        <p:nvSpPr>
          <p:cNvPr id="84" name="Title Text"/>
          <p:cNvSpPr txBox="1">
            <a:spLocks noGrp="1"/>
          </p:cNvSpPr>
          <p:nvPr>
            <p:ph type="title" hasCustomPrompt="1"/>
          </p:nvPr>
        </p:nvSpPr>
        <p:spPr>
          <a:xfrm>
            <a:off x="839787" y="457200"/>
            <a:ext cx="3932240" cy="1600200"/>
          </a:xfrm>
          <a:prstGeom prst="rect">
            <a:avLst/>
          </a:prstGeom>
        </p:spPr>
        <p:txBody>
          <a:bodyPr anchor="b"/>
          <a:lstStyle>
            <a:lvl1pPr>
              <a:defRPr sz="3200"/>
            </a:lvl1pPr>
          </a:lstStyle>
          <a:p>
            <a:r>
              <a:t>Title Text</a:t>
            </a:r>
          </a:p>
        </p:txBody>
      </p:sp>
      <p:sp>
        <p:nvSpPr>
          <p:cNvPr id="85" name="Shape 85"/>
          <p:cNvSpPr>
            <a:spLocks noGrp="1"/>
          </p:cNvSpPr>
          <p:nvPr>
            <p:ph type="pic" sz="half" idx="13"/>
          </p:nvPr>
        </p:nvSpPr>
        <p:spPr>
          <a:xfrm>
            <a:off x="5183187" y="987425"/>
            <a:ext cx="6172203" cy="4873625"/>
          </a:xfrm>
          <a:prstGeom prst="rect">
            <a:avLst/>
          </a:prstGeom>
        </p:spPr>
        <p:txBody>
          <a:bodyPr lIns="91439" tIns="45719" rIns="91439" bIns="45719">
            <a:noAutofit/>
          </a:bodyPr>
          <a:lstStyle/>
          <a:p>
            <a:endParaRPr/>
          </a:p>
        </p:txBody>
      </p:sp>
      <p:sp>
        <p:nvSpPr>
          <p:cNvPr id="86" name="Body Level One…"/>
          <p:cNvSpPr txBox="1">
            <a:spLocks noGrp="1"/>
          </p:cNvSpPr>
          <p:nvPr>
            <p:ph type="body" sz="quarter" idx="1" hasCustomPrompt="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标题和竖排文本">
    <p:spTree>
      <p:nvGrpSpPr>
        <p:cNvPr id="1" name=""/>
        <p:cNvGrpSpPr/>
        <p:nvPr/>
      </p:nvGrpSpPr>
      <p:grpSpPr>
        <a:xfrm>
          <a:off x="0" y="0"/>
          <a:ext cx="0" cy="0"/>
          <a:chOff x="0" y="0"/>
          <a:chExt cx="0" cy="0"/>
        </a:xfrm>
      </p:grpSpPr>
      <p:sp>
        <p:nvSpPr>
          <p:cNvPr id="94" name="Title Text"/>
          <p:cNvSpPr txBox="1">
            <a:spLocks noGrp="1"/>
          </p:cNvSpPr>
          <p:nvPr>
            <p:ph type="title" hasCustomPrompt="1"/>
          </p:nvPr>
        </p:nvSpPr>
        <p:spPr>
          <a:prstGeom prst="rect">
            <a:avLst/>
          </a:prstGeom>
        </p:spPr>
        <p:txBody>
          <a:bodyPr/>
          <a:lstStyle/>
          <a:p>
            <a:r>
              <a:t>Title Text</a:t>
            </a:r>
          </a:p>
        </p:txBody>
      </p:sp>
      <p:sp>
        <p:nvSpPr>
          <p:cNvPr id="95" name="Body Level One…"/>
          <p:cNvSpPr txBox="1">
            <a:spLocks noGrp="1"/>
          </p:cNvSpPr>
          <p:nvPr>
            <p:ph type="body" idx="1" hasCustomPrompt="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jpg" descr="image1.jpg"/>
          <p:cNvPicPr>
            <a:picLocks noChangeAspect="1"/>
          </p:cNvPicPr>
          <p:nvPr/>
        </p:nvPicPr>
        <p:blipFill>
          <a:blip r:embed="rId45"/>
          <a:stretch>
            <a:fillRect/>
          </a:stretch>
        </p:blipFill>
        <p:spPr>
          <a:xfrm>
            <a:off x="0" y="0"/>
            <a:ext cx="12192000" cy="6854825"/>
          </a:xfrm>
          <a:prstGeom prst="rect">
            <a:avLst/>
          </a:prstGeom>
          <a:ln w="12700">
            <a:miter lim="400000"/>
            <a:headEnd/>
            <a:tailEnd/>
          </a:ln>
        </p:spPr>
      </p:pic>
      <p:sp>
        <p:nvSpPr>
          <p:cNvPr id="3" name="Shape 3"/>
          <p:cNvSpPr/>
          <p:nvPr/>
        </p:nvSpPr>
        <p:spPr>
          <a:xfrm flipV="1">
            <a:off x="11925300" y="0"/>
            <a:ext cx="0" cy="276225"/>
          </a:xfrm>
          <a:prstGeom prst="line">
            <a:avLst/>
          </a:prstGeom>
          <a:ln w="12700">
            <a:solidFill>
              <a:schemeClr val="accent3">
                <a:lumOff val="38860"/>
              </a:schemeClr>
            </a:solidFill>
          </a:ln>
        </p:spPr>
        <p:txBody>
          <a:bodyPr lIns="45718" tIns="45718" rIns="45718" bIns="45718"/>
          <a:lstStyle/>
          <a:p>
            <a:endParaRPr/>
          </a:p>
        </p:txBody>
      </p:sp>
      <p:sp>
        <p:nvSpPr>
          <p:cNvPr id="4" name="Title Text"/>
          <p:cNvSpPr txBox="1">
            <a:spLocks noGrp="1"/>
          </p:cNvSpPr>
          <p:nvPr>
            <p:ph type="title"/>
          </p:nvPr>
        </p:nvSpPr>
        <p:spPr>
          <a:xfrm>
            <a:off x="609600" y="90488"/>
            <a:ext cx="10972800" cy="1508126"/>
          </a:xfrm>
          <a:prstGeom prst="rect">
            <a:avLst/>
          </a:prstGeom>
          <a:ln w="12700">
            <a:miter lim="400000"/>
          </a:ln>
        </p:spPr>
        <p:txBody>
          <a:bodyPr lIns="45718" tIns="45718" rIns="45718" bIns="45718" anchor="ctr">
            <a:normAutofit/>
          </a:bodyPr>
          <a:lstStyle/>
          <a:p>
            <a:r>
              <a:t>Title Text</a:t>
            </a:r>
          </a:p>
        </p:txBody>
      </p:sp>
      <p:sp>
        <p:nvSpPr>
          <p:cNvPr id="5" name="Body Level One…"/>
          <p:cNvSpPr txBox="1">
            <a:spLocks noGrp="1"/>
          </p:cNvSpPr>
          <p:nvPr>
            <p:ph type="body" idx="1"/>
          </p:nvPr>
        </p:nvSpPr>
        <p:spPr>
          <a:xfrm>
            <a:off x="609600" y="1600200"/>
            <a:ext cx="10972800" cy="5257800"/>
          </a:xfrm>
          <a:prstGeom prst="rect">
            <a:avLst/>
          </a:prstGeom>
          <a:ln w="12700">
            <a:miter lim="400000"/>
          </a:ln>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flipH="1">
            <a:off x="11329116" y="6153150"/>
            <a:ext cx="754218" cy="650237"/>
          </a:xfrm>
          <a:prstGeom prst="rect">
            <a:avLst/>
          </a:prstGeom>
          <a:ln w="12700">
            <a:miter lim="400000"/>
          </a:ln>
        </p:spPr>
        <p:txBody>
          <a:bodyPr wrap="none" lIns="45718" tIns="45718" rIns="45718" bIns="45718">
            <a:spAutoFit/>
          </a:bodyPr>
          <a:lstStyle>
            <a:lvl1pPr algn="ctr">
              <a:defRPr sz="3600" b="1">
                <a:solidFill>
                  <a:schemeClr val="accent3">
                    <a:lumOff val="38860"/>
                  </a:schemeClr>
                </a:solidFill>
                <a:latin typeface="Segoe UI" panose="020B0502040204020203"/>
                <a:ea typeface="Segoe UI" panose="020B0502040204020203"/>
                <a:cs typeface="Segoe UI" panose="020B0502040204020203"/>
                <a:sym typeface="Segoe UI" panose="020B0502040204020203"/>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Lst>
  <p:transition spd="med"/>
  <p:txStyles>
    <p:titleStyle>
      <a:lvl1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1pPr>
      <a:lvl2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2pPr>
      <a:lvl3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3pPr>
      <a:lvl4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4pPr>
      <a:lvl5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5pPr>
      <a:lvl6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6pPr>
      <a:lvl7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7pPr>
      <a:lvl8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8pPr>
      <a:lvl9pPr marL="0" marR="0" indent="0" algn="l" defTabSz="914400" rtl="0" latinLnBrk="0">
        <a:lnSpc>
          <a:spcPct val="9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9pPr>
    </p:titleStyle>
    <p:bodyStyle>
      <a:lvl1pPr marL="228600" marR="0" indent="-228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1pPr>
      <a:lvl2pPr marL="723900" marR="0" indent="-2667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2pPr>
      <a:lvl3pPr marL="1233170" marR="0" indent="-31877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3pPr>
      <a:lvl4pPr marL="17272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4pPr>
      <a:lvl5pPr marL="21844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5pPr>
      <a:lvl6pPr marL="26416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6pPr>
      <a:lvl7pPr marL="30988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7pPr>
      <a:lvl8pPr marL="35560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8pPr>
      <a:lvl9pPr marL="40132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9pPr>
    </p:bodyStyle>
    <p:otherStyle>
      <a:lvl1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1pPr>
      <a:lvl2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2pPr>
      <a:lvl3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3pPr>
      <a:lvl4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4pPr>
      <a:lvl5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5pPr>
      <a:lvl6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6pPr>
      <a:lvl7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7pPr>
      <a:lvl8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8pPr>
      <a:lvl9pPr marL="0" marR="0" indent="0" algn="ctr" defTabSz="914400" rtl="0" latinLnBrk="0">
        <a:lnSpc>
          <a:spcPct val="100000"/>
        </a:lnSpc>
        <a:spcBef>
          <a:spcPts val="0"/>
        </a:spcBef>
        <a:spcAft>
          <a:spcPts val="0"/>
        </a:spcAft>
        <a:buClrTx/>
        <a:buSzTx/>
        <a:buFontTx/>
        <a:buNone/>
        <a:defRPr sz="3600" b="1" i="0" u="none" strike="noStrike" cap="none" spc="0" baseline="0">
          <a:ln>
            <a:noFill/>
          </a:ln>
          <a:solidFill>
            <a:schemeClr val="tx1"/>
          </a:solidFill>
          <a:uFillTx/>
          <a:latin typeface="+mn-lt"/>
          <a:ea typeface="+mn-ea"/>
          <a:cs typeface="+mn-cs"/>
          <a:sym typeface="Segoe UI" panose="020B0502040204020203"/>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7" name="image2.jpg" descr="image2.jpg"/>
          <p:cNvPicPr>
            <a:picLocks noChangeAspect="1"/>
          </p:cNvPicPr>
          <p:nvPr/>
        </p:nvPicPr>
        <p:blipFill>
          <a:blip r:embed="rId2"/>
          <a:stretch>
            <a:fillRect/>
          </a:stretch>
        </p:blipFill>
        <p:spPr>
          <a:xfrm>
            <a:off x="166646" y="3780135"/>
            <a:ext cx="11822156" cy="2514603"/>
          </a:xfrm>
          <a:prstGeom prst="rect">
            <a:avLst/>
          </a:prstGeom>
          <a:ln w="12700">
            <a:miter lim="400000"/>
            <a:headEnd/>
            <a:tailEnd/>
          </a:ln>
        </p:spPr>
      </p:pic>
      <p:sp>
        <p:nvSpPr>
          <p:cNvPr id="478" name="Shape 478"/>
          <p:cNvSpPr txBox="1"/>
          <p:nvPr/>
        </p:nvSpPr>
        <p:spPr>
          <a:xfrm>
            <a:off x="0" y="307972"/>
            <a:ext cx="12192000" cy="1382395"/>
          </a:xfrm>
          <a:prstGeom prst="rect">
            <a:avLst/>
          </a:prstGeom>
          <a:ln w="12700">
            <a:miter lim="400000"/>
          </a:ln>
        </p:spPr>
        <p:txBody>
          <a:bodyPr lIns="45718" tIns="45718" rIns="45718" bIns="45718">
            <a:spAutoFit/>
          </a:bodyPr>
          <a:lstStyle/>
          <a:p>
            <a:pPr algn="ctr">
              <a:defRPr sz="42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t>对称平衡医学</a:t>
            </a:r>
          </a:p>
          <a:p>
            <a:pPr algn="ctr">
              <a:defRPr sz="42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t>在抑郁症及自杀行为的应用</a:t>
            </a:r>
          </a:p>
        </p:txBody>
      </p:sp>
      <p:sp>
        <p:nvSpPr>
          <p:cNvPr id="479" name="Shape 479"/>
          <p:cNvSpPr txBox="1">
            <a:spLocks noGrp="1"/>
          </p:cNvSpPr>
          <p:nvPr>
            <p:ph type="sldNum" sz="quarter" idx="4294967295"/>
          </p:nvPr>
        </p:nvSpPr>
        <p:spPr>
          <a:xfrm>
            <a:off x="11628618" y="146050"/>
            <a:ext cx="358410"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a:t>
            </a:fld>
            <a:endParaRPr/>
          </a:p>
        </p:txBody>
      </p:sp>
      <p:sp>
        <p:nvSpPr>
          <p:cNvPr id="480" name="Shape 480"/>
          <p:cNvSpPr/>
          <p:nvPr/>
        </p:nvSpPr>
        <p:spPr>
          <a:xfrm flipV="1">
            <a:off x="11925300" y="0"/>
            <a:ext cx="0" cy="276225"/>
          </a:xfrm>
          <a:prstGeom prst="line">
            <a:avLst/>
          </a:prstGeom>
          <a:ln w="12700">
            <a:solidFill>
              <a:schemeClr val="accent3">
                <a:lumOff val="38860"/>
                <a:alpha val="39999"/>
              </a:schemeClr>
            </a:solidFill>
          </a:ln>
        </p:spPr>
        <p:txBody>
          <a:bodyPr lIns="45718" tIns="45718" rIns="45718" bIns="45718"/>
          <a:lstStyle/>
          <a:p>
            <a:endParaRPr/>
          </a:p>
        </p:txBody>
      </p:sp>
      <p:sp>
        <p:nvSpPr>
          <p:cNvPr id="481" name="Shape 481"/>
          <p:cNvSpPr txBox="1"/>
          <p:nvPr/>
        </p:nvSpPr>
        <p:spPr>
          <a:xfrm>
            <a:off x="1130299" y="2620676"/>
            <a:ext cx="4856265" cy="993137"/>
          </a:xfrm>
          <a:prstGeom prst="rect">
            <a:avLst/>
          </a:prstGeom>
          <a:ln w="12700">
            <a:miter lim="400000"/>
          </a:ln>
        </p:spPr>
        <p:txBody>
          <a:bodyPr lIns="45718" tIns="45718" rIns="45718" bIns="45718">
            <a:spAutoFit/>
          </a:bodyPr>
          <a:lstStyle/>
          <a:p>
            <a:pPr algn="ct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t>美國東方醫學中心</a:t>
            </a:r>
            <a:endParaRPr>
              <a:latin typeface="Calibri" panose="020F0502020204030204"/>
              <a:ea typeface="Calibri" panose="020F0502020204030204"/>
              <a:cs typeface="Calibri" panose="020F0502020204030204"/>
              <a:sym typeface="Calibri" panose="020F0502020204030204"/>
            </a:endParaRPr>
          </a:p>
          <a:p>
            <a:pPr algn="ctr">
              <a:defRPr>
                <a:solidFill>
                  <a:srgbClr val="595959"/>
                </a:solidFill>
                <a:latin typeface="Arial" panose="020B0604020202020204"/>
                <a:ea typeface="Arial" panose="020B0604020202020204"/>
                <a:cs typeface="Arial" panose="020B0604020202020204"/>
                <a:sym typeface="Arial" panose="020B0604020202020204"/>
              </a:defRPr>
            </a:pPr>
            <a:r>
              <a:t>Orient Health Care   Dr. </a:t>
            </a:r>
            <a:r>
              <a:rPr>
                <a:latin typeface="微软雅黑" panose="020B0503020204020204" charset="-122"/>
                <a:ea typeface="微软雅黑" panose="020B0503020204020204" charset="-122"/>
                <a:cs typeface="微软雅黑" panose="020B0503020204020204" charset="-122"/>
                <a:sym typeface="微软雅黑" panose="020B0503020204020204" charset="-122"/>
              </a:rPr>
              <a:t>崔志強  </a:t>
            </a:r>
            <a:endParaRPr>
              <a:latin typeface="Calibri" panose="020F0502020204030204"/>
              <a:ea typeface="Calibri" panose="020F0502020204030204"/>
              <a:cs typeface="Calibri" panose="020F0502020204030204"/>
              <a:sym typeface="Calibri" panose="020F0502020204030204"/>
            </a:endParaRPr>
          </a:p>
          <a:p>
            <a:pPr algn="ctr">
              <a:defRPr>
                <a:solidFill>
                  <a:srgbClr val="595959"/>
                </a:solidFill>
                <a:latin typeface="Arial" panose="020B0604020202020204"/>
                <a:ea typeface="Arial" panose="020B0604020202020204"/>
                <a:cs typeface="Arial" panose="020B0604020202020204"/>
                <a:sym typeface="Arial" panose="020B0604020202020204"/>
              </a:defRPr>
            </a:pPr>
            <a:r>
              <a:t>18306250158@163.com</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 name="Shape 559"/>
          <p:cNvSpPr txBox="1"/>
          <p:nvPr/>
        </p:nvSpPr>
        <p:spPr>
          <a:xfrm>
            <a:off x="-292100" y="495300"/>
            <a:ext cx="12203430" cy="643890"/>
          </a:xfrm>
          <a:prstGeom prst="rect">
            <a:avLst/>
          </a:prstGeom>
          <a:ln w="12700">
            <a:miter lim="400000"/>
          </a:ln>
        </p:spPr>
        <p:txBody>
          <a:bodyPr wrap="square" lIns="45718" tIns="45718" rIns="45718" bIns="45718" anchor="ctr">
            <a:spAutoFit/>
          </a:bodyPr>
          <a:lstStyle>
            <a:lvl1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rPr sz="3600"/>
              <a:t>数字化极大提高疗效</a:t>
            </a:r>
          </a:p>
        </p:txBody>
      </p:sp>
      <p:sp>
        <p:nvSpPr>
          <p:cNvPr id="560" name="Shape 560"/>
          <p:cNvSpPr txBox="1"/>
          <p:nvPr/>
        </p:nvSpPr>
        <p:spPr>
          <a:xfrm>
            <a:off x="402590" y="1139190"/>
            <a:ext cx="11353800" cy="5168265"/>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急、危中风干预前</a:t>
            </a:r>
            <a:r>
              <a:rPr lang="en-US" sz="2000" dirty="0"/>
              <a:t>,</a:t>
            </a:r>
            <a:r>
              <a:rPr lang="zh-CN" sz="2000" dirty="0">
                <a:sym typeface="+mn-ea"/>
              </a:rPr>
              <a:t>自杀倾向的即时</a:t>
            </a:r>
            <a:r>
              <a:rPr lang="en-US" altLang="zh-CN" sz="2000" dirty="0">
                <a:sym typeface="+mn-ea"/>
              </a:rPr>
              <a:t>,</a:t>
            </a:r>
            <a:r>
              <a:rPr sz="2000" dirty="0"/>
              <a:t>温差</a:t>
            </a:r>
            <a:r>
              <a:rPr lang="zh-CN" sz="2000" dirty="0"/>
              <a:t>多在</a:t>
            </a:r>
            <a:r>
              <a:rPr sz="2000" dirty="0">
                <a:latin typeface="Arial" panose="020B0604020202020204"/>
                <a:ea typeface="Arial" panose="020B0604020202020204"/>
                <a:cs typeface="Arial" panose="020B0604020202020204"/>
                <a:sym typeface="Arial" panose="020B0604020202020204"/>
              </a:rPr>
              <a:t>0.4-2℃</a:t>
            </a:r>
            <a:r>
              <a:rPr sz="2000" dirty="0"/>
              <a:t>，正确干预后</a:t>
            </a:r>
            <a:r>
              <a:rPr sz="2000" dirty="0">
                <a:latin typeface="Arial" panose="020B0604020202020204"/>
                <a:ea typeface="Arial" panose="020B0604020202020204"/>
                <a:cs typeface="Arial" panose="020B0604020202020204"/>
                <a:sym typeface="Arial" panose="020B0604020202020204"/>
              </a:rPr>
              <a:t>0.4-0.8℃</a:t>
            </a:r>
            <a:r>
              <a:rPr sz="2000" dirty="0"/>
              <a:t>下降形成新对称</a:t>
            </a:r>
            <a:r>
              <a:rPr sz="2000" dirty="0">
                <a:latin typeface="Arial" panose="020B0604020202020204"/>
                <a:ea typeface="Arial" panose="020B0604020202020204"/>
                <a:cs typeface="Arial" panose="020B0604020202020204"/>
                <a:sym typeface="Arial" panose="020B0604020202020204"/>
              </a:rPr>
              <a:t>—</a:t>
            </a:r>
            <a:r>
              <a:rPr sz="2000" dirty="0"/>
              <a:t>危重状态脱离，反之则加重</a:t>
            </a:r>
            <a:r>
              <a:rPr sz="2000" dirty="0">
                <a:latin typeface="Arial" panose="020B0604020202020204"/>
                <a:ea typeface="Arial" panose="020B0604020202020204"/>
                <a:cs typeface="Arial" panose="020B0604020202020204"/>
                <a:sym typeface="Arial" panose="020B0604020202020204"/>
              </a:rPr>
              <a:t>-——</a:t>
            </a:r>
            <a:r>
              <a:rPr sz="2000" dirty="0" smtClean="0"/>
              <a:t>评估危险程度及干预的有效手段</a:t>
            </a:r>
            <a:r>
              <a:rPr lang="en-US" sz="2000" dirty="0" smtClean="0"/>
              <a:t>,</a:t>
            </a:r>
            <a:r>
              <a:rPr sz="2000" dirty="0" smtClean="0"/>
              <a:t>疗效数倍提高</a:t>
            </a:r>
            <a:r>
              <a:rPr sz="2000" dirty="0">
                <a:latin typeface="Arial" panose="020B0604020202020204"/>
                <a:ea typeface="Arial" panose="020B0604020202020204"/>
                <a:cs typeface="Arial" panose="020B0604020202020204"/>
                <a:sym typeface="Arial" panose="020B0604020202020204"/>
              </a:rPr>
              <a:t>，</a:t>
            </a:r>
            <a:r>
              <a:rPr sz="2000" dirty="0"/>
              <a:t>中风病人从卧床到行走</a:t>
            </a:r>
            <a:r>
              <a:rPr lang="en-US" sz="2000" dirty="0"/>
              <a:t>,</a:t>
            </a:r>
            <a:r>
              <a:rPr lang="zh-CN" sz="2000" dirty="0">
                <a:sym typeface="+mn-ea"/>
              </a:rPr>
              <a:t>自杀倾向即时</a:t>
            </a:r>
            <a:r>
              <a:rPr lang="en-US" altLang="zh-CN" sz="2000" dirty="0">
                <a:sym typeface="+mn-ea"/>
              </a:rPr>
              <a:t>,</a:t>
            </a:r>
            <a:r>
              <a:rPr lang="zh-CN" sz="2000" dirty="0">
                <a:sym typeface="+mn-ea"/>
              </a:rPr>
              <a:t>能当场缓解，</a:t>
            </a:r>
            <a:r>
              <a:rPr sz="2000" dirty="0"/>
              <a:t>反差明显，是打开市场的钥匙。</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医院、体检中心、养老中心体检异常的慢性病，通过百日重生对称干预，达到客观检查指标显著改善，临床症状明显好转。</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人体是统一整体，对称平衡全方位调控生活方式，除主症好转，糖尿病、肾功能衰竭</a:t>
            </a:r>
            <a:r>
              <a:rPr lang="zh-CN" sz="2000" dirty="0"/>
              <a:t>、抑郁症</a:t>
            </a:r>
            <a:r>
              <a:rPr sz="2000" dirty="0"/>
              <a:t>等并发症也明显好转。</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用体徵/体质/体检/生活方式/环境数据动态评估</a:t>
            </a:r>
            <a:r>
              <a:rPr sz="2000" dirty="0">
                <a:latin typeface="Arial" panose="020B0604020202020204"/>
                <a:ea typeface="Arial" panose="020B0604020202020204"/>
                <a:cs typeface="Arial" panose="020B0604020202020204"/>
                <a:sym typeface="Arial" panose="020B0604020202020204"/>
              </a:rPr>
              <a:t>, </a:t>
            </a:r>
            <a:r>
              <a:rPr sz="2000" dirty="0" smtClean="0"/>
              <a:t>形成对应个性化科学诊断</a:t>
            </a:r>
            <a:r>
              <a:rPr sz="2000" dirty="0"/>
              <a:t>，</a:t>
            </a:r>
            <a:r>
              <a:rPr sz="2000" dirty="0" smtClean="0"/>
              <a:t>给出健康干预措施</a:t>
            </a:r>
            <a:r>
              <a:rPr sz="2000" dirty="0"/>
              <a:t>。</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思路来源于临床，</a:t>
            </a:r>
            <a:r>
              <a:rPr sz="2000" dirty="0" smtClean="0"/>
              <a:t>已治疗上万人次</a:t>
            </a:r>
            <a:r>
              <a:rPr sz="2000" dirty="0">
                <a:latin typeface="Arial" panose="020B0604020202020204"/>
                <a:ea typeface="Arial" panose="020B0604020202020204"/>
                <a:cs typeface="Arial" panose="020B0604020202020204"/>
                <a:sym typeface="Arial" panose="020B0604020202020204"/>
              </a:rPr>
              <a:t>，</a:t>
            </a:r>
            <a:r>
              <a:rPr sz="2000" dirty="0" smtClean="0"/>
              <a:t>没一例按</a:t>
            </a:r>
            <a:r>
              <a:rPr sz="2000" dirty="0">
                <a:latin typeface="Arial" panose="020B0604020202020204"/>
                <a:ea typeface="Arial" panose="020B0604020202020204"/>
                <a:cs typeface="Arial" panose="020B0604020202020204"/>
                <a:sym typeface="Arial" panose="020B0604020202020204"/>
              </a:rPr>
              <a:t>“</a:t>
            </a:r>
            <a:r>
              <a:rPr sz="2000" dirty="0"/>
              <a:t>对称平衡</a:t>
            </a:r>
            <a:r>
              <a:rPr sz="2000" dirty="0">
                <a:latin typeface="Arial" panose="020B0604020202020204"/>
                <a:ea typeface="Arial" panose="020B0604020202020204"/>
                <a:cs typeface="Arial" panose="020B0604020202020204"/>
                <a:sym typeface="Arial" panose="020B0604020202020204"/>
              </a:rPr>
              <a:t>”</a:t>
            </a:r>
            <a:r>
              <a:rPr sz="2000" dirty="0"/>
              <a:t>原理而失败。其中中风有</a:t>
            </a:r>
            <a:r>
              <a:rPr sz="2000" dirty="0">
                <a:latin typeface="Arial" panose="020B0604020202020204"/>
                <a:ea typeface="Arial" panose="020B0604020202020204"/>
                <a:cs typeface="Arial" panose="020B0604020202020204"/>
                <a:sym typeface="Arial" panose="020B0604020202020204"/>
              </a:rPr>
              <a:t>300</a:t>
            </a:r>
            <a:r>
              <a:rPr sz="2000" dirty="0"/>
              <a:t>多例。</a:t>
            </a:r>
            <a:r>
              <a:rPr lang="zh-CN" sz="2000" dirty="0"/>
              <a:t>忧郁症和自杀倾向几十例。</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急则治其表的同时</a:t>
            </a:r>
            <a:r>
              <a:rPr sz="2000" dirty="0"/>
              <a:t>，</a:t>
            </a:r>
            <a:r>
              <a:rPr sz="2000" dirty="0" smtClean="0"/>
              <a:t>以寒热为参照物集合累积数据和临床实践量体裁衣开出干预处方</a:t>
            </a:r>
            <a:r>
              <a:rPr sz="2000" dirty="0"/>
              <a:t>—靶向治疗。</a:t>
            </a:r>
          </a:p>
        </p:txBody>
      </p:sp>
      <p:sp>
        <p:nvSpPr>
          <p:cNvPr id="561" name="Shape 561"/>
          <p:cNvSpPr txBox="1">
            <a:spLocks noGrp="1"/>
          </p:cNvSpPr>
          <p:nvPr>
            <p:ph type="sldNum" sz="quarter" idx="4294967295"/>
          </p:nvPr>
        </p:nvSpPr>
        <p:spPr>
          <a:xfrm>
            <a:off x="11298280" y="1763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10</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Shape 563"/>
          <p:cNvSpPr txBox="1"/>
          <p:nvPr/>
        </p:nvSpPr>
        <p:spPr>
          <a:xfrm>
            <a:off x="-249143" y="388232"/>
            <a:ext cx="12172953" cy="662937"/>
          </a:xfrm>
          <a:prstGeom prst="rect">
            <a:avLst/>
          </a:prstGeom>
          <a:ln w="12700">
            <a:miter lim="400000"/>
          </a:ln>
        </p:spPr>
        <p:txBody>
          <a:bodyPr lIns="45718" tIns="45718" rIns="45718" bIns="45718" anchor="ctr">
            <a:spAutoFit/>
          </a:bodyPr>
          <a:lstStyle>
            <a:lvl1pPr algn="ctr">
              <a:defRPr sz="32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对称平衡实现健康数字化、标准化</a:t>
            </a:r>
          </a:p>
        </p:txBody>
      </p:sp>
      <p:sp>
        <p:nvSpPr>
          <p:cNvPr id="556" name="Shape 564"/>
          <p:cNvSpPr txBox="1"/>
          <p:nvPr/>
        </p:nvSpPr>
        <p:spPr>
          <a:xfrm>
            <a:off x="240030" y="1050925"/>
            <a:ext cx="11689080" cy="6553200"/>
          </a:xfrm>
          <a:prstGeom prst="rect">
            <a:avLst/>
          </a:prstGeom>
          <a:ln w="12700">
            <a:miter lim="400000"/>
          </a:ln>
        </p:spPr>
        <p:txBody>
          <a:bodyPr wrap="square" lIns="45718" tIns="45718" rIns="45718" bIns="45718">
            <a:spAutoFit/>
          </a:bodyPr>
          <a:lstStyle/>
          <a:p>
            <a:pPr marL="254000" indent="-25400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sym typeface="+mn-ea"/>
              </a:rPr>
              <a:t>WHO</a:t>
            </a:r>
            <a:r>
              <a:rPr sz="1800" dirty="0">
                <a:sym typeface="微软雅黑" panose="020B0503020204020204" charset="-122"/>
              </a:rPr>
              <a:t>关于健康</a:t>
            </a:r>
            <a:r>
              <a:rPr sz="1800" dirty="0">
                <a:sym typeface="+mn-ea"/>
              </a:rPr>
              <a:t>60%</a:t>
            </a:r>
            <a:r>
              <a:rPr sz="1800" dirty="0">
                <a:sym typeface="微软雅黑" panose="020B0503020204020204" charset="-122"/>
              </a:rPr>
              <a:t>取决生活方式的观念己深入人心</a:t>
            </a:r>
            <a:r>
              <a:rPr sz="1800" dirty="0">
                <a:sym typeface="+mn-ea"/>
              </a:rPr>
              <a:t>, </a:t>
            </a:r>
            <a:r>
              <a:rPr sz="1800" dirty="0">
                <a:sym typeface="微软雅黑" panose="020B0503020204020204" charset="-122"/>
              </a:rPr>
              <a:t>但确乏量化手段</a:t>
            </a:r>
            <a:r>
              <a:rPr sz="1800" dirty="0">
                <a:sym typeface="+mn-ea"/>
              </a:rPr>
              <a:t>, </a:t>
            </a:r>
            <a:r>
              <a:rPr sz="1800" dirty="0">
                <a:sym typeface="微软雅黑" panose="020B0503020204020204" charset="-122"/>
              </a:rPr>
              <a:t>造成</a:t>
            </a:r>
            <a:r>
              <a:rPr sz="1800" dirty="0">
                <a:sym typeface="+mn-ea"/>
              </a:rPr>
              <a:t>”</a:t>
            </a:r>
            <a:r>
              <a:rPr sz="1800" dirty="0">
                <a:sym typeface="微软雅黑" panose="020B0503020204020204" charset="-122"/>
              </a:rPr>
              <a:t>同质化</a:t>
            </a:r>
            <a:r>
              <a:rPr sz="1800" dirty="0">
                <a:sym typeface="+mn-ea"/>
              </a:rPr>
              <a:t>”</a:t>
            </a:r>
            <a:r>
              <a:rPr sz="1800" dirty="0">
                <a:sym typeface="微软雅黑" panose="020B0503020204020204" charset="-122"/>
              </a:rPr>
              <a:t>及概念紊乱</a:t>
            </a:r>
            <a:r>
              <a:rPr lang="zh-CN" sz="1800" dirty="0">
                <a:sym typeface="微软雅黑" panose="020B0503020204020204" charset="-122"/>
              </a:rPr>
              <a:t>，</a:t>
            </a:r>
            <a:r>
              <a:rPr sz="1800" dirty="0">
                <a:sym typeface="+mn-ea"/>
              </a:rPr>
              <a:t>对称量化</a:t>
            </a:r>
            <a:r>
              <a:rPr sz="1800" dirty="0"/>
              <a:t>以各种医学的最大公约数为基础，建立标准化</a:t>
            </a:r>
            <a:r>
              <a:rPr sz="1800" dirty="0">
                <a:sym typeface="微软雅黑" panose="020B0503020204020204" charset="-122"/>
              </a:rPr>
              <a:t>量化</a:t>
            </a:r>
            <a:r>
              <a:rPr sz="1800" dirty="0"/>
              <a:t>模式。</a:t>
            </a:r>
          </a:p>
          <a:p>
            <a:pPr marL="254000" indent="-25400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没有可量化数据，干预只能意会，</a:t>
            </a:r>
            <a:r>
              <a:rPr lang="zh-CN" sz="1800" dirty="0">
                <a:sym typeface="+mn-ea"/>
              </a:rPr>
              <a:t>心理学、</a:t>
            </a:r>
            <a:r>
              <a:rPr sz="1800" dirty="0"/>
              <a:t>中医药无法达到从经验医学向循证医学的提高与突破。</a:t>
            </a:r>
            <a:endParaRPr sz="1800" dirty="0">
              <a:latin typeface="Arial" panose="020B0604020202020204"/>
              <a:ea typeface="Arial" panose="020B0604020202020204"/>
              <a:cs typeface="Arial" panose="020B0604020202020204"/>
              <a:sym typeface="Arial" panose="020B0604020202020204"/>
            </a:endParaRPr>
          </a:p>
          <a:p>
            <a:pPr marL="254000" indent="-25400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民间中医高手停留在＂信则灵＂的文化或玄学领域，无法与学院派交流或被认可，无法服务全人类。</a:t>
            </a:r>
            <a:endParaRPr sz="1600" dirty="0"/>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心理测量具有极强的间接测量的性质。评价心理的标准（尺度）要确立起物理测量那样绝对、普遍的尺度，至少目前说来是不可能的。</a:t>
            </a:r>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心理测量仅是研究差别心理的手段</a:t>
            </a:r>
            <a:r>
              <a:rPr lang="zh-CN" sz="1800" dirty="0"/>
              <a:t>，</a:t>
            </a:r>
            <a:r>
              <a:rPr sz="1800" dirty="0"/>
              <a:t>不是判断比较个体差异的唯一手段和方法，</a:t>
            </a:r>
            <a:r>
              <a:rPr sz="1800">
                <a:sym typeface="+mn-ea"/>
              </a:rPr>
              <a:t>对称平衡</a:t>
            </a:r>
            <a:r>
              <a:rPr lang="zh-CN" sz="1800">
                <a:sym typeface="+mn-ea"/>
              </a:rPr>
              <a:t>从体表生命信息的差别解决了这个问题，形成了两者的融合</a:t>
            </a:r>
            <a:r>
              <a:rPr lang="en-US" altLang="zh-CN" sz="1800">
                <a:sym typeface="+mn-ea"/>
              </a:rPr>
              <a:t>.</a:t>
            </a:r>
            <a:endParaRPr sz="1800" dirty="0"/>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不限于疾病描述，直接对机制、致病机理、</a:t>
            </a:r>
            <a:r>
              <a:rPr sz="1800" dirty="0" smtClean="0"/>
              <a:t>干预手段</a:t>
            </a:r>
            <a:r>
              <a:rPr lang="zh-CN" sz="1800" dirty="0" smtClean="0"/>
              <a:t>用</a:t>
            </a:r>
            <a:r>
              <a:rPr sz="1800" dirty="0"/>
              <a:t>数字描述。</a:t>
            </a:r>
            <a:endParaRPr sz="18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对称量化技术把孤立治疗变成协同医疗，获取有价值数据分析决策，最后给出个性化干预建议。</a:t>
            </a:r>
            <a:endParaRPr sz="18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t>提供终生健康档案，与体检指标建立相关量化依据。</a:t>
            </a:r>
            <a:r>
              <a:rPr sz="1800" dirty="0">
                <a:sym typeface="+mn-ea"/>
              </a:rPr>
              <a:t>对预防预测及时干预，科学养生，保健康复，医养结合，远程健康管理及IT信息整合提供量化指标，为中医药</a:t>
            </a:r>
            <a:r>
              <a:rPr lang="zh-CN" sz="1800" dirty="0">
                <a:sym typeface="+mn-ea"/>
              </a:rPr>
              <a:t>，心理学</a:t>
            </a:r>
            <a:r>
              <a:rPr sz="1800" dirty="0">
                <a:sym typeface="+mn-ea"/>
              </a:rPr>
              <a:t>走向循证医学提供科学方法。</a:t>
            </a:r>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sz="1800" dirty="0"/>
          </a:p>
          <a:p>
            <a:pPr marL="285750" indent="-285750">
              <a:lnSpc>
                <a:spcPct val="150000"/>
              </a:lnSpc>
              <a:buSzPct val="100000"/>
              <a:buChar char="●"/>
              <a:defRPr sz="20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sz="1800" dirty="0"/>
          </a:p>
        </p:txBody>
      </p:sp>
      <p:sp>
        <p:nvSpPr>
          <p:cNvPr id="557" name="Shape 565"/>
          <p:cNvSpPr txBox="1">
            <a:spLocks noGrp="1"/>
          </p:cNvSpPr>
          <p:nvPr>
            <p:ph type="sldNum" sz="quarter" idx="4294967295"/>
          </p:nvPr>
        </p:nvSpPr>
        <p:spPr>
          <a:xfrm>
            <a:off x="11310980" y="1890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11</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 name="Shape 573"/>
          <p:cNvSpPr txBox="1"/>
          <p:nvPr/>
        </p:nvSpPr>
        <p:spPr>
          <a:xfrm>
            <a:off x="-217740" y="285692"/>
            <a:ext cx="12172954" cy="599437"/>
          </a:xfrm>
          <a:prstGeom prst="rect">
            <a:avLst/>
          </a:prstGeom>
          <a:ln w="12700">
            <a:miter lim="400000"/>
          </a:ln>
        </p:spPr>
        <p:txBody>
          <a:bodyPr lIns="45718" tIns="45718" rIns="45718" bIns="45718" anchor="ctr">
            <a:spAutoFit/>
          </a:bodyPr>
          <a:lstStyle>
            <a:lvl1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对称量化使重症、疑难病迎刃而解</a:t>
            </a:r>
          </a:p>
        </p:txBody>
      </p:sp>
      <p:sp>
        <p:nvSpPr>
          <p:cNvPr id="570" name="Shape 574"/>
          <p:cNvSpPr txBox="1"/>
          <p:nvPr/>
        </p:nvSpPr>
        <p:spPr>
          <a:xfrm>
            <a:off x="452399" y="983978"/>
            <a:ext cx="11287204" cy="5168265"/>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b="1">
                <a:solidFill>
                  <a:srgbClr val="404040"/>
                </a:solidFill>
                <a:latin typeface="Arial" panose="020B0604020202020204"/>
                <a:ea typeface="Arial" panose="020B0604020202020204"/>
                <a:cs typeface="Arial" panose="020B0604020202020204"/>
                <a:sym typeface="Arial" panose="020B0604020202020204"/>
              </a:defRPr>
            </a:pPr>
            <a:r>
              <a:rPr dirty="0"/>
              <a:t>“</a:t>
            </a:r>
            <a:r>
              <a:rPr sz="2000" dirty="0">
                <a:latin typeface="微软雅黑" panose="020B0503020204020204" charset="-122"/>
                <a:ea typeface="微软雅黑" panose="020B0503020204020204" charset="-122"/>
                <a:cs typeface="微软雅黑" panose="020B0503020204020204" charset="-122"/>
                <a:sym typeface="微软雅黑" panose="020B0503020204020204" charset="-122"/>
              </a:rPr>
              <a:t>疑难病</a:t>
            </a:r>
            <a:r>
              <a:rPr sz="2000" dirty="0"/>
              <a:t>”</a:t>
            </a:r>
            <a:r>
              <a:rPr sz="2000" dirty="0">
                <a:latin typeface="微软雅黑" panose="020B0503020204020204" charset="-122"/>
                <a:ea typeface="微软雅黑" panose="020B0503020204020204" charset="-122"/>
                <a:cs typeface="微软雅黑" panose="020B0503020204020204" charset="-122"/>
                <a:sym typeface="微软雅黑" panose="020B0503020204020204" charset="-122"/>
              </a:rPr>
              <a:t>病因复杂未明、难以辨别、分型难、</a:t>
            </a:r>
            <a:r>
              <a:rPr sz="2000" dirty="0" smtClean="0">
                <a:latin typeface="微软雅黑" panose="020B0503020204020204" charset="-122"/>
                <a:ea typeface="微软雅黑" panose="020B0503020204020204" charset="-122"/>
                <a:cs typeface="微软雅黑" panose="020B0503020204020204" charset="-122"/>
                <a:sym typeface="微软雅黑" panose="020B0503020204020204" charset="-122"/>
              </a:rPr>
              <a:t>诊断治疗难度大</a:t>
            </a:r>
            <a:r>
              <a:rPr sz="2000" dirty="0">
                <a:latin typeface="微软雅黑" panose="020B0503020204020204" charset="-122"/>
                <a:ea typeface="微软雅黑" panose="020B0503020204020204" charset="-122"/>
                <a:cs typeface="微软雅黑" panose="020B0503020204020204" charset="-122"/>
                <a:sym typeface="微软雅黑" panose="020B0503020204020204" charset="-122"/>
              </a:rPr>
              <a:t>，久治不愈，病程漫长，预后不良或无效。</a:t>
            </a:r>
            <a:r>
              <a:rPr sz="2000" dirty="0" smtClean="0">
                <a:latin typeface="微软雅黑" panose="020B0503020204020204" charset="-122"/>
                <a:ea typeface="微软雅黑" panose="020B0503020204020204" charset="-122"/>
                <a:cs typeface="微软雅黑" panose="020B0503020204020204" charset="-122"/>
                <a:sym typeface="微软雅黑" panose="020B0503020204020204" charset="-122"/>
              </a:rPr>
              <a:t>由于技术水平有限无法科学解释</a:t>
            </a:r>
            <a:r>
              <a:rPr sz="2000" dirty="0">
                <a:latin typeface="微软雅黑" panose="020B0503020204020204" charset="-122"/>
                <a:ea typeface="微软雅黑" panose="020B0503020204020204" charset="-122"/>
                <a:cs typeface="微软雅黑" panose="020B0503020204020204" charset="-122"/>
                <a:sym typeface="微软雅黑" panose="020B0503020204020204" charset="-122"/>
              </a:rPr>
              <a:t>，</a:t>
            </a:r>
            <a:r>
              <a:rPr sz="2000" dirty="0" smtClean="0">
                <a:latin typeface="微软雅黑" panose="020B0503020204020204" charset="-122"/>
                <a:ea typeface="微软雅黑" panose="020B0503020204020204" charset="-122"/>
                <a:cs typeface="微软雅黑" panose="020B0503020204020204" charset="-122"/>
                <a:sym typeface="微软雅黑" panose="020B0503020204020204" charset="-122"/>
              </a:rPr>
              <a:t>没理想治疗方法</a:t>
            </a:r>
            <a:r>
              <a:rPr sz="2000" dirty="0">
                <a:latin typeface="微软雅黑" panose="020B0503020204020204" charset="-122"/>
                <a:ea typeface="微软雅黑" panose="020B0503020204020204" charset="-122"/>
                <a:cs typeface="微软雅黑" panose="020B0503020204020204" charset="-122"/>
                <a:sym typeface="微软雅黑" panose="020B0503020204020204" charset="-122"/>
              </a:rPr>
              <a:t>。重症是其急性和亚急性阶段的表现。</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系统生命科学证明疑难杂症是由遗传缺陷造成</a:t>
            </a:r>
            <a:r>
              <a:rPr sz="2000" dirty="0"/>
              <a:t>，</a:t>
            </a:r>
            <a:r>
              <a:rPr sz="2000" dirty="0" smtClean="0"/>
              <a:t>需个性化诊疗</a:t>
            </a:r>
            <a:r>
              <a:rPr lang="zh-CN" altLang="en-US" sz="2000" dirty="0" smtClean="0"/>
              <a:t>、</a:t>
            </a:r>
            <a:r>
              <a:rPr sz="2000" dirty="0" smtClean="0"/>
              <a:t>定制服务</a:t>
            </a:r>
            <a:r>
              <a:rPr lang="zh-CN" altLang="en-US" sz="2000" dirty="0" smtClean="0"/>
              <a:t>，</a:t>
            </a:r>
            <a:r>
              <a:rPr sz="2000" dirty="0" smtClean="0"/>
              <a:t>累积</a:t>
            </a:r>
            <a:r>
              <a:rPr lang="zh-CN" altLang="en-US" sz="2000" b="1" dirty="0" smtClean="0">
                <a:sym typeface="微软雅黑" panose="020B0503020204020204" charset="-122"/>
              </a:rPr>
              <a:t>客观评估</a:t>
            </a:r>
            <a:r>
              <a:rPr sz="2000" dirty="0" smtClean="0"/>
              <a:t>案例</a:t>
            </a:r>
            <a:r>
              <a:rPr sz="2000" dirty="0"/>
              <a:t>。</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在物理治疗</a:t>
            </a:r>
            <a:r>
              <a:rPr sz="2000" dirty="0"/>
              <a:t>、针灸、按摩等康复手段前后量化测试，信息差增大或缩小的方向、</a:t>
            </a:r>
            <a:r>
              <a:rPr sz="2000" dirty="0" smtClean="0"/>
              <a:t>数值是客观标准</a:t>
            </a:r>
            <a:r>
              <a:rPr sz="1200" dirty="0"/>
              <a:t>。</a:t>
            </a:r>
            <a:endParaRPr sz="12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精准了解医养的转化点、康复方向性，进行分介式单项运动</a:t>
            </a:r>
            <a:r>
              <a:rPr sz="2000" dirty="0">
                <a:latin typeface="Arial" panose="020B0604020202020204"/>
                <a:ea typeface="Arial" panose="020B0604020202020204"/>
                <a:cs typeface="Arial" panose="020B0604020202020204"/>
                <a:sym typeface="Arial" panose="020B0604020202020204"/>
              </a:rPr>
              <a:t>, </a:t>
            </a:r>
            <a:r>
              <a:rPr sz="2000" dirty="0"/>
              <a:t>相关性对照</a:t>
            </a:r>
            <a:r>
              <a:rPr sz="2000" dirty="0" smtClean="0"/>
              <a:t>，靶向康复。</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偏瘫方向使温差，脉差，</a:t>
            </a:r>
            <a:r>
              <a:rPr sz="2000" dirty="0" smtClean="0"/>
              <a:t>血压差明显变化且与病情动态呈相关</a:t>
            </a:r>
            <a:r>
              <a:rPr lang="en-US" sz="2000" dirty="0" smtClean="0"/>
              <a:t>,</a:t>
            </a:r>
            <a:r>
              <a:rPr sz="2000" dirty="0" smtClean="0"/>
              <a:t>是结构</a:t>
            </a:r>
            <a:r>
              <a:rPr sz="2000" dirty="0"/>
              <a:t>/形态/功能典型的失对称。</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对中风急、重症</a:t>
            </a:r>
            <a:r>
              <a:rPr lang="en-US" sz="2000" dirty="0"/>
              <a:t>,</a:t>
            </a:r>
            <a:r>
              <a:rPr lang="zh-CN" sz="2000" dirty="0">
                <a:sym typeface="+mn-ea"/>
              </a:rPr>
              <a:t>自杀倾向的即时</a:t>
            </a:r>
            <a:r>
              <a:rPr lang="en-US" altLang="zh-CN" sz="2000" dirty="0">
                <a:sym typeface="+mn-ea"/>
              </a:rPr>
              <a:t>,</a:t>
            </a:r>
            <a:r>
              <a:rPr lang="zh-CN" altLang="en-US" sz="2000" dirty="0">
                <a:sym typeface="+mn-ea"/>
              </a:rPr>
              <a:t>严重的忧郁症状</a:t>
            </a:r>
            <a:r>
              <a:rPr sz="2000" dirty="0"/>
              <a:t>立竿见影</a:t>
            </a:r>
            <a:r>
              <a:rPr sz="2000" dirty="0">
                <a:latin typeface="Arial" panose="020B0604020202020204"/>
                <a:ea typeface="Arial" panose="020B0604020202020204"/>
                <a:cs typeface="Arial" panose="020B0604020202020204"/>
                <a:sym typeface="Arial" panose="020B0604020202020204"/>
              </a:rPr>
              <a:t>,</a:t>
            </a:r>
            <a:r>
              <a:rPr sz="2000" dirty="0" smtClean="0"/>
              <a:t>一周急性症基本控制</a:t>
            </a:r>
            <a:r>
              <a:rPr sz="2000" dirty="0"/>
              <a:t>，运动功能明显改善，</a:t>
            </a:r>
            <a:r>
              <a:rPr sz="2000" dirty="0" smtClean="0"/>
              <a:t>百日恢复生活自理</a:t>
            </a:r>
            <a:r>
              <a:rPr sz="2000" dirty="0"/>
              <a:t>、半自理</a:t>
            </a:r>
            <a:r>
              <a:rPr sz="1200" dirty="0"/>
              <a:t>。</a:t>
            </a:r>
            <a:r>
              <a:rPr lang="zh-CN" sz="2000" dirty="0"/>
              <a:t>精神情绪明显好转。</a:t>
            </a:r>
            <a:endParaRPr sz="1200" dirty="0"/>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中風急、重症</a:t>
            </a:r>
            <a:r>
              <a:rPr lang="zh-CN" sz="2000" dirty="0"/>
              <a:t>，</a:t>
            </a:r>
            <a:r>
              <a:rPr lang="zh-CN" sz="2000" dirty="0">
                <a:sym typeface="+mn-ea"/>
              </a:rPr>
              <a:t>自杀倾向的即时</a:t>
            </a:r>
            <a:r>
              <a:rPr sz="2000" dirty="0"/>
              <a:t>和健康管理一體化通道：</a:t>
            </a:r>
            <a:r>
              <a:rPr sz="2000" dirty="0" smtClean="0"/>
              <a:t>精准了解医养转化点</a:t>
            </a:r>
            <a:r>
              <a:rPr sz="2000" dirty="0"/>
              <a:t>、康复方向性，</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发病多年中风后遗症运动功能改善</a:t>
            </a:r>
            <a:r>
              <a:rPr lang="zh-CN" sz="2000" dirty="0"/>
              <a:t>，</a:t>
            </a:r>
            <a:r>
              <a:rPr lang="zh-CN" sz="2000" dirty="0">
                <a:sym typeface="+mn-ea"/>
              </a:rPr>
              <a:t>自杀倾向的预测和控制，</a:t>
            </a:r>
            <a:r>
              <a:rPr sz="2000" dirty="0"/>
              <a:t>是目前医学难题</a:t>
            </a:r>
            <a:r>
              <a:rPr sz="2000" dirty="0">
                <a:latin typeface="Arial" panose="020B0604020202020204"/>
                <a:ea typeface="Arial" panose="020B0604020202020204"/>
                <a:cs typeface="Arial" panose="020B0604020202020204"/>
                <a:sym typeface="Arial" panose="020B0604020202020204"/>
              </a:rPr>
              <a:t>，</a:t>
            </a:r>
            <a:r>
              <a:rPr sz="2000" dirty="0"/>
              <a:t>维持现状就是疗效。 </a:t>
            </a:r>
            <a:r>
              <a:rPr sz="2000" dirty="0" smtClean="0"/>
              <a:t>但百日重生对称干预</a:t>
            </a:r>
            <a:r>
              <a:rPr sz="2000" dirty="0"/>
              <a:t>，可最大限度恢复生活自理或半自理</a:t>
            </a:r>
            <a:r>
              <a:rPr lang="zh-CN" sz="2000" dirty="0"/>
              <a:t>，及情绪的恢复</a:t>
            </a:r>
            <a:r>
              <a:rPr sz="2000" dirty="0"/>
              <a:t>。</a:t>
            </a:r>
          </a:p>
        </p:txBody>
      </p:sp>
      <p:sp>
        <p:nvSpPr>
          <p:cNvPr id="571" name="Shape 575"/>
          <p:cNvSpPr txBox="1">
            <a:spLocks noGrp="1"/>
          </p:cNvSpPr>
          <p:nvPr>
            <p:ph type="sldNum" sz="quarter" idx="4294967295"/>
          </p:nvPr>
        </p:nvSpPr>
        <p:spPr>
          <a:xfrm>
            <a:off x="11260180" y="1509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12</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 name="Shape 600"/>
          <p:cNvSpPr txBox="1"/>
          <p:nvPr/>
        </p:nvSpPr>
        <p:spPr>
          <a:xfrm>
            <a:off x="-206375" y="287655"/>
            <a:ext cx="12172950" cy="599437"/>
          </a:xfrm>
          <a:prstGeom prst="rect">
            <a:avLst/>
          </a:prstGeom>
          <a:ln w="12700">
            <a:miter lim="400000"/>
          </a:ln>
        </p:spPr>
        <p:txBody>
          <a:bodyPr lIns="45718" tIns="45718" rIns="45718" bIns="45718" anchor="ctr">
            <a:spAutoFit/>
          </a:bodyPr>
          <a:lstStyle>
            <a:lvl1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rPr dirty="0"/>
              <a:t>对称平衡是医养转化的客观标准</a:t>
            </a:r>
          </a:p>
        </p:txBody>
      </p:sp>
      <p:sp>
        <p:nvSpPr>
          <p:cNvPr id="593" name="Shape 601"/>
          <p:cNvSpPr txBox="1"/>
          <p:nvPr/>
        </p:nvSpPr>
        <p:spPr>
          <a:xfrm>
            <a:off x="738150" y="1139825"/>
            <a:ext cx="10735458" cy="4654604"/>
          </a:xfrm>
          <a:prstGeom prst="rect">
            <a:avLst/>
          </a:prstGeom>
          <a:ln w="12700">
            <a:miter lim="400000"/>
          </a:ln>
        </p:spPr>
        <p:txBody>
          <a:bodyPr lIns="45718" tIns="45718" rIns="45718" bIns="45718">
            <a:sp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骨骼、器官、五官等器官匀称是判断形体正常与否的习惯性做法。</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西医交感副交感神经平衡、心理平衡、酸碱平衡、内分泌平衡等。</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中医阴阳平衡、五行平衡等均是判断健康的标志。</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体内平衡无时不有，无处不在，随生理、病理及环境改变，体内、体表产生相应对</a:t>
            </a:r>
            <a:r>
              <a:rPr sz="2000" dirty="0">
                <a:solidFill>
                  <a:srgbClr val="FF0000"/>
                </a:solidFill>
              </a:rPr>
              <a:t>称信息变化。</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经统计学和数学模型处理温差</a:t>
            </a:r>
            <a:r>
              <a:rPr sz="2000" dirty="0">
                <a:latin typeface="Arial" panose="020B0604020202020204"/>
                <a:ea typeface="Arial" panose="020B0604020202020204"/>
                <a:cs typeface="Arial" panose="020B0604020202020204"/>
                <a:sym typeface="Arial" panose="020B0604020202020204"/>
              </a:rPr>
              <a:t>0.2℃</a:t>
            </a:r>
            <a:r>
              <a:rPr sz="2000" dirty="0"/>
              <a:t>以下是健康，超过是亚健康，脉搏差</a:t>
            </a:r>
            <a:r>
              <a:rPr sz="2000" dirty="0">
                <a:latin typeface="Arial" panose="020B0604020202020204"/>
                <a:ea typeface="Arial" panose="020B0604020202020204"/>
                <a:cs typeface="Arial" panose="020B0604020202020204"/>
                <a:sym typeface="Arial" panose="020B0604020202020204"/>
              </a:rPr>
              <a:t>3</a:t>
            </a:r>
            <a:r>
              <a:rPr sz="2000" dirty="0"/>
              <a:t>次或双侧温差达</a:t>
            </a:r>
            <a:r>
              <a:rPr sz="2000" dirty="0">
                <a:latin typeface="Arial" panose="020B0604020202020204"/>
                <a:ea typeface="Arial" panose="020B0604020202020204"/>
                <a:cs typeface="Arial" panose="020B0604020202020204"/>
                <a:sym typeface="Arial" panose="020B0604020202020204"/>
              </a:rPr>
              <a:t>0.45℃</a:t>
            </a:r>
            <a:r>
              <a:rPr sz="2000" dirty="0"/>
              <a:t>以上即为生命状态不平衡疾病加重阶段</a:t>
            </a:r>
            <a:r>
              <a:rPr sz="2000" dirty="0">
                <a:latin typeface="Arial" panose="020B0604020202020204"/>
                <a:ea typeface="Arial" panose="020B0604020202020204"/>
                <a:cs typeface="Arial" panose="020B0604020202020204"/>
                <a:sym typeface="Arial" panose="020B0604020202020204"/>
              </a:rPr>
              <a:t>——</a:t>
            </a:r>
            <a:r>
              <a:rPr sz="2000" dirty="0"/>
              <a:t>信息差表明生命状态不平衡的数量关系。</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在对称破缺差稳定时健康相对稳定，采用由医转养</a:t>
            </a:r>
            <a:r>
              <a:rPr sz="2000" dirty="0">
                <a:latin typeface="Arial" panose="020B0604020202020204"/>
                <a:ea typeface="Arial" panose="020B0604020202020204"/>
                <a:cs typeface="Arial" panose="020B0604020202020204"/>
                <a:sym typeface="Arial" panose="020B0604020202020204"/>
              </a:rPr>
              <a:t>。 </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在对称破缺差增大时则由养转医。</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医转养，养转医有了客观标准，既提高疗效，又便于掌握，便于推广。</a:t>
            </a:r>
          </a:p>
        </p:txBody>
      </p:sp>
      <p:sp>
        <p:nvSpPr>
          <p:cNvPr id="594" name="Shape 602"/>
          <p:cNvSpPr txBox="1">
            <a:spLocks noGrp="1"/>
          </p:cNvSpPr>
          <p:nvPr>
            <p:ph type="sldNum" sz="quarter" idx="4294967295"/>
          </p:nvPr>
        </p:nvSpPr>
        <p:spPr>
          <a:xfrm>
            <a:off x="11323680" y="1636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13</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 name="Shape 604"/>
          <p:cNvSpPr txBox="1"/>
          <p:nvPr/>
        </p:nvSpPr>
        <p:spPr>
          <a:xfrm>
            <a:off x="-507555" y="416755"/>
            <a:ext cx="12172951" cy="510537"/>
          </a:xfrm>
          <a:prstGeom prst="rect">
            <a:avLst/>
          </a:prstGeom>
          <a:ln w="12700">
            <a:miter lim="400000"/>
          </a:ln>
        </p:spPr>
        <p:txBody>
          <a:bodyPr lIns="45718" tIns="45718" rIns="45718" bIns="45718" anchor="ctr">
            <a:spAutoFit/>
          </a:bodyPr>
          <a:lstStyle/>
          <a:p>
            <a:pPr algn="ctr">
              <a:defRPr sz="24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t>对称平衡量化一为科学生活方式制定了客观标准</a:t>
            </a:r>
          </a:p>
        </p:txBody>
      </p:sp>
      <p:sp>
        <p:nvSpPr>
          <p:cNvPr id="597" name="Shape 605"/>
          <p:cNvSpPr txBox="1"/>
          <p:nvPr/>
        </p:nvSpPr>
        <p:spPr>
          <a:xfrm>
            <a:off x="381000" y="1043940"/>
            <a:ext cx="11649075" cy="4706620"/>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世界上没有完全相同两片绿叶，</a:t>
            </a:r>
            <a:r>
              <a:rPr sz="2000" dirty="0" smtClean="0"/>
              <a:t>同样没有二个相同人基因都有差异</a:t>
            </a:r>
            <a:r>
              <a:rPr sz="2000" dirty="0"/>
              <a:t>，</a:t>
            </a:r>
            <a:r>
              <a:rPr sz="2000" dirty="0" smtClean="0"/>
              <a:t>任何疗法</a:t>
            </a:r>
            <a:r>
              <a:rPr lang="zh-CN" altLang="en-US" sz="2000" dirty="0" smtClean="0"/>
              <a:t>、</a:t>
            </a:r>
            <a:r>
              <a:rPr sz="2000" dirty="0" smtClean="0"/>
              <a:t>药物都因人</a:t>
            </a:r>
            <a:r>
              <a:rPr sz="2000" dirty="0"/>
              <a:t>，因体质、时、空不同而异。</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 以体质为基础与神农本草经对食物四气五味、归经、走势、升降、浮沉的界定配对：人有上下寒热，食物也有上下寒热，据此开出食谱，使饮食与体质相耦合, 与量化同矢向，与季节变化同步。</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卧, 坐, 站, 走, 跑等运动与“寒热”的关系：对不同体质, 产生生理效应不同，甚至相反；对应量化，开出相耦合的运动处方；并按生命体质类型, 运用不同康复运动器具, 进行健康干预和量化锻炼。</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情绪有“热血沸腾”“冷漠” “喜，怒，忧，思，悲，恐，惊”与“寒热”的关系对应量化，可开出相应情绪处方，提出改善情绪方法。这是全世界唯一可量化情绪，改善情绪的方法。</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人天天吃饭、天天运动、天天情绪变化，量之巨大，足以滴水穿石，产生奇效。</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对称平衡为科学生活方式制定客观标准</a:t>
            </a:r>
            <a:r>
              <a:rPr sz="2000" dirty="0"/>
              <a:t>，是“</a:t>
            </a:r>
            <a:r>
              <a:rPr sz="2000" dirty="0">
                <a:solidFill>
                  <a:srgbClr val="831100"/>
                </a:solidFill>
              </a:rPr>
              <a:t>人的健康60%取决於生活方式</a:t>
            </a:r>
            <a:r>
              <a:rPr sz="2000" dirty="0"/>
              <a:t>”</a:t>
            </a:r>
            <a:r>
              <a:rPr sz="2000" dirty="0" smtClean="0"/>
              <a:t>的保证</a:t>
            </a:r>
            <a:r>
              <a:rPr sz="2000" dirty="0"/>
              <a:t>。</a:t>
            </a:r>
          </a:p>
        </p:txBody>
      </p:sp>
      <p:sp>
        <p:nvSpPr>
          <p:cNvPr id="598" name="Shape 606"/>
          <p:cNvSpPr txBox="1">
            <a:spLocks noGrp="1"/>
          </p:cNvSpPr>
          <p:nvPr>
            <p:ph type="sldNum" sz="quarter" idx="4294967295"/>
          </p:nvPr>
        </p:nvSpPr>
        <p:spPr>
          <a:xfrm>
            <a:off x="11285580" y="1509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14</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 name="Shape 608"/>
          <p:cNvSpPr txBox="1"/>
          <p:nvPr/>
        </p:nvSpPr>
        <p:spPr>
          <a:xfrm>
            <a:off x="-449803" y="279325"/>
            <a:ext cx="12172953" cy="599437"/>
          </a:xfrm>
          <a:prstGeom prst="rect">
            <a:avLst/>
          </a:prstGeom>
          <a:ln w="12700">
            <a:miter lim="400000"/>
          </a:ln>
        </p:spPr>
        <p:txBody>
          <a:bodyPr lIns="45718" tIns="45718" rIns="45718" bIns="45718" anchor="ctr">
            <a:spAutoFit/>
          </a:bodyPr>
          <a:lstStyle>
            <a:lvl1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对环境与健康相关性进行评估</a:t>
            </a:r>
          </a:p>
        </p:txBody>
      </p:sp>
      <p:sp>
        <p:nvSpPr>
          <p:cNvPr id="601" name="Shape 609"/>
          <p:cNvSpPr txBox="1"/>
          <p:nvPr/>
        </p:nvSpPr>
        <p:spPr>
          <a:xfrm>
            <a:off x="595274" y="1071546"/>
            <a:ext cx="11001452" cy="5116268"/>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环境因素可由对称信息数椐表达</a:t>
            </a:r>
            <a:r>
              <a:rPr sz="2000" dirty="0"/>
              <a:t>。</a:t>
            </a:r>
            <a:r>
              <a:rPr sz="2000" dirty="0" smtClean="0"/>
              <a:t>以天文，生理，运动生理，物理化学及对称平衡为基础</a:t>
            </a:r>
            <a:r>
              <a:rPr lang="zh-CN" altLang="en-US" sz="2000" dirty="0" smtClean="0"/>
              <a:t>量化</a:t>
            </a:r>
            <a:r>
              <a:rPr sz="2000" dirty="0" smtClean="0"/>
              <a:t>环境因素。</a:t>
            </a:r>
            <a:endParaRPr sz="2000" dirty="0"/>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环境因素也以温度为参照：太阳外周温度6000℃，地球中心温度也是6000℃。人在两个6000℃间生活是客观存在。在区分体质，对环境因素数量化后，对冬季取暖、夏季空调、睡眠方向、</a:t>
            </a:r>
            <a:r>
              <a:rPr sz="2000" dirty="0" smtClean="0"/>
              <a:t>居住地调控也是重要手段</a:t>
            </a:r>
            <a:r>
              <a:rPr sz="2000" dirty="0"/>
              <a:t>。</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穿衣因直接调节寒热，健康量化原理服装</a:t>
            </a:r>
            <a:r>
              <a:rPr sz="2000" dirty="0"/>
              <a:t>CLOSE值，指导穿衣，确保健康</a:t>
            </a:r>
            <a:r>
              <a:rPr sz="2000" dirty="0" smtClean="0"/>
              <a:t>。产生效果后</a:t>
            </a:r>
            <a:r>
              <a:rPr sz="2000" dirty="0"/>
              <a:t>，可自觉带入生活，</a:t>
            </a:r>
            <a:r>
              <a:rPr sz="2000" dirty="0" smtClean="0"/>
              <a:t>使穿着调整产生累加效应</a:t>
            </a:r>
            <a:r>
              <a:rPr sz="2000" dirty="0"/>
              <a:t>。</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影响更多的是通过居住地点和居住条件实现</a:t>
            </a:r>
            <a:r>
              <a:rPr sz="2000" dirty="0"/>
              <a:t>。我们根据居住地及环境是否有损健康，给患者提出改善的建议，进行居住地及环境的健康干预。</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环境对人的影响更多的是通过居住地点和居住条件来实现。如对高原反应，热带雨林，酷暑与严寒的适应性训练。</a:t>
            </a:r>
          </a:p>
        </p:txBody>
      </p:sp>
      <p:sp>
        <p:nvSpPr>
          <p:cNvPr id="602" name="Shape 610"/>
          <p:cNvSpPr txBox="1">
            <a:spLocks noGrp="1"/>
          </p:cNvSpPr>
          <p:nvPr>
            <p:ph type="sldNum" sz="quarter" idx="4294967295"/>
          </p:nvPr>
        </p:nvSpPr>
        <p:spPr>
          <a:xfrm>
            <a:off x="11260180" y="1382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15</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 name="Shape 616"/>
          <p:cNvSpPr txBox="1"/>
          <p:nvPr/>
        </p:nvSpPr>
        <p:spPr>
          <a:xfrm>
            <a:off x="-419803" y="493848"/>
            <a:ext cx="12172951" cy="1119070"/>
          </a:xfrm>
          <a:prstGeom prst="rect">
            <a:avLst/>
          </a:prstGeom>
          <a:ln w="12700">
            <a:miter lim="400000"/>
          </a:ln>
        </p:spPr>
        <p:txBody>
          <a:bodyPr lIns="45718" tIns="45718" rIns="45718" bIns="45718" anchor="ctr">
            <a:spAutoFit/>
          </a:bodyPr>
          <a:lstStyle/>
          <a:p>
            <a: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t>以对称平衡的奇效</a:t>
            </a:r>
            <a:r>
              <a:rPr>
                <a:latin typeface="Arial" panose="020B0604020202020204"/>
                <a:ea typeface="Arial" panose="020B0604020202020204"/>
                <a:cs typeface="Arial" panose="020B0604020202020204"/>
                <a:sym typeface="Arial" panose="020B0604020202020204"/>
              </a:rPr>
              <a:t>, </a:t>
            </a:r>
            <a:r>
              <a:t>推动科学养生的展开</a:t>
            </a:r>
            <a:endParaRPr>
              <a:latin typeface="Arial" panose="020B0604020202020204"/>
              <a:ea typeface="Arial" panose="020B0604020202020204"/>
              <a:cs typeface="Arial" panose="020B0604020202020204"/>
              <a:sym typeface="Arial" panose="020B0604020202020204"/>
            </a:endParaRPr>
          </a:p>
          <a:p>
            <a: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t>一开创预防医学先河</a:t>
            </a:r>
          </a:p>
        </p:txBody>
      </p:sp>
      <p:sp>
        <p:nvSpPr>
          <p:cNvPr id="609" name="Shape 617"/>
          <p:cNvSpPr txBox="1"/>
          <p:nvPr/>
        </p:nvSpPr>
        <p:spPr>
          <a:xfrm>
            <a:off x="838198" y="1874911"/>
            <a:ext cx="10687089" cy="4247313"/>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将＂</a:t>
            </a:r>
            <a:r>
              <a:rPr sz="2000" dirty="0"/>
              <a:t>生物心理社会起源＂</a:t>
            </a:r>
            <a:r>
              <a:rPr sz="2000" dirty="0" smtClean="0"/>
              <a:t>医学模式对慢性病常规治疗和</a:t>
            </a:r>
            <a:r>
              <a:rPr lang="zh-CN" altLang="en-US" sz="2000" dirty="0" smtClean="0"/>
              <a:t>对称平衡</a:t>
            </a:r>
            <a:r>
              <a:rPr sz="2000" dirty="0" smtClean="0"/>
              <a:t>的个性化健康管理相结合</a:t>
            </a:r>
            <a:r>
              <a:rPr sz="2000" dirty="0"/>
              <a:t>。</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音乐疗法等养生项目，将痛苦、</a:t>
            </a:r>
            <a:r>
              <a:rPr sz="2000" dirty="0" smtClean="0"/>
              <a:t>枯燥疗程变成享受快乐的</a:t>
            </a:r>
            <a:r>
              <a:rPr sz="2000" dirty="0"/>
              <a:t>（</a:t>
            </a:r>
            <a:r>
              <a:rPr sz="2000" dirty="0">
                <a:latin typeface="Arial" panose="020B0604020202020204"/>
                <a:ea typeface="Arial" panose="020B0604020202020204"/>
                <a:cs typeface="Arial" panose="020B0604020202020204"/>
                <a:sym typeface="Arial" panose="020B0604020202020204"/>
              </a:rPr>
              <a:t>enjoyable）</a:t>
            </a:r>
            <a:r>
              <a:rPr sz="2000" dirty="0"/>
              <a:t>形式。</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十几名住院糖尿病人，由于对称平衡的奇效，令他们信服。在住院期间接受音乐疗法和其他对称平衡干预手段，取得极大效果，也令他们喜爱。</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病人在音乐疗法后温差全部缩小，血糖也逐步下降，医养结合取得极大成功。</a:t>
            </a:r>
            <a:endParaRPr sz="2000" dirty="0">
              <a:latin typeface="Arial" panose="020B0604020202020204"/>
              <a:ea typeface="Arial" panose="020B0604020202020204"/>
              <a:cs typeface="Arial" panose="020B0604020202020204"/>
              <a:sym typeface="Arial" panose="020B0604020202020204"/>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系统生命科学已证明慢性病是复杂症候疾病遗传病，是系统疾病</a:t>
            </a:r>
            <a:r>
              <a:rPr sz="2000" dirty="0"/>
              <a:t>。个性化干预越早越有价值，可达到延年益寿，前提是有效干预安全可靠，</a:t>
            </a:r>
            <a:r>
              <a:rPr sz="2000" dirty="0" smtClean="0"/>
              <a:t>可达到个体天年</a:t>
            </a:r>
            <a:r>
              <a:rPr sz="2000" dirty="0"/>
              <a:t>。</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目前仍处探索阶段</a:t>
            </a:r>
            <a:r>
              <a:rPr sz="2000" dirty="0"/>
              <a:t>，只有严格科学求证与长期跟踪，累积大量成功个案，</a:t>
            </a:r>
            <a:r>
              <a:rPr sz="2000" dirty="0" smtClean="0"/>
              <a:t>才能令人信服与西方医学常规疗法直接比较</a:t>
            </a:r>
            <a:r>
              <a:rPr sz="2000" dirty="0"/>
              <a:t>。</a:t>
            </a:r>
          </a:p>
        </p:txBody>
      </p:sp>
      <p:sp>
        <p:nvSpPr>
          <p:cNvPr id="610" name="Shape 618"/>
          <p:cNvSpPr txBox="1">
            <a:spLocks noGrp="1"/>
          </p:cNvSpPr>
          <p:nvPr>
            <p:ph type="sldNum" sz="quarter" idx="4294967295"/>
          </p:nvPr>
        </p:nvSpPr>
        <p:spPr>
          <a:xfrm>
            <a:off x="11260180" y="1382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16</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 name="Shape 620"/>
          <p:cNvSpPr txBox="1"/>
          <p:nvPr/>
        </p:nvSpPr>
        <p:spPr>
          <a:xfrm>
            <a:off x="0" y="471805"/>
            <a:ext cx="12172950" cy="510537"/>
          </a:xfrm>
          <a:prstGeom prst="rect">
            <a:avLst/>
          </a:prstGeom>
          <a:ln w="12700">
            <a:miter lim="400000"/>
          </a:ln>
        </p:spPr>
        <p:txBody>
          <a:bodyPr lIns="45718" tIns="45718" rIns="45718" bIns="45718" anchor="ctr">
            <a:spAutoFit/>
          </a:bodyPr>
          <a:lstStyle/>
          <a:p>
            <a:pPr algn="ctr">
              <a:defRPr sz="2400" b="1">
                <a:solidFill>
                  <a:srgbClr val="595959"/>
                </a:solidFill>
                <a:latin typeface="Arial" panose="020B0604020202020204"/>
                <a:ea typeface="Arial" panose="020B0604020202020204"/>
                <a:cs typeface="Arial" panose="020B0604020202020204"/>
                <a:sym typeface="Arial" panose="020B0604020202020204"/>
              </a:defRPr>
            </a:pPr>
            <a:r>
              <a:t> Enjoyable</a:t>
            </a:r>
            <a:r>
              <a:rPr>
                <a:latin typeface="微软雅黑" panose="020B0503020204020204" charset="-122"/>
                <a:ea typeface="微软雅黑" panose="020B0503020204020204" charset="-122"/>
                <a:cs typeface="微软雅黑" panose="020B0503020204020204" charset="-122"/>
                <a:sym typeface="微软雅黑" panose="020B0503020204020204" charset="-122"/>
              </a:rPr>
              <a:t>方式提高群体感应，令人喜闻乐见</a:t>
            </a:r>
          </a:p>
        </p:txBody>
      </p:sp>
      <p:pic>
        <p:nvPicPr>
          <p:cNvPr id="613" name="image7.jpg" descr="image7.jpg"/>
          <p:cNvPicPr>
            <a:picLocks noChangeAspect="1"/>
          </p:cNvPicPr>
          <p:nvPr/>
        </p:nvPicPr>
        <p:blipFill>
          <a:blip r:embed="rId2"/>
          <a:stretch>
            <a:fillRect/>
          </a:stretch>
        </p:blipFill>
        <p:spPr>
          <a:xfrm>
            <a:off x="2155825" y="1177925"/>
            <a:ext cx="8156575" cy="5337177"/>
          </a:xfrm>
          <a:prstGeom prst="rect">
            <a:avLst/>
          </a:prstGeom>
          <a:ln w="12700">
            <a:miter lim="400000"/>
            <a:headEnd/>
            <a:tailEnd/>
          </a:ln>
        </p:spPr>
      </p:pic>
      <p:sp>
        <p:nvSpPr>
          <p:cNvPr id="614" name="Shape 622"/>
          <p:cNvSpPr txBox="1">
            <a:spLocks noGrp="1"/>
          </p:cNvSpPr>
          <p:nvPr>
            <p:ph type="sldNum" sz="quarter" idx="4294967295"/>
          </p:nvPr>
        </p:nvSpPr>
        <p:spPr>
          <a:xfrm>
            <a:off x="11323680" y="1382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17</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indefinite" fill="hold"/>
                                        <p:tgtEl>
                                          <p:spTgt spid="6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 grpId="1"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 name="Shape 644"/>
          <p:cNvSpPr txBox="1"/>
          <p:nvPr/>
        </p:nvSpPr>
        <p:spPr>
          <a:xfrm>
            <a:off x="-498459" y="285728"/>
            <a:ext cx="12172955" cy="523216"/>
          </a:xfrm>
          <a:prstGeom prst="rect">
            <a:avLst/>
          </a:prstGeom>
          <a:ln w="12700">
            <a:miter lim="400000"/>
          </a:ln>
        </p:spPr>
        <p:txBody>
          <a:bodyPr wrap="square" lIns="45718" tIns="45718" rIns="45718" bIns="45718" anchor="ctr">
            <a:spAutoFit/>
          </a:bodyPr>
          <a:lstStyle>
            <a:lvl1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rPr dirty="0"/>
              <a:t>疾病康复，科学养生与基因、蛋白质组学一体化</a:t>
            </a:r>
          </a:p>
        </p:txBody>
      </p:sp>
      <p:sp>
        <p:nvSpPr>
          <p:cNvPr id="636" name="Shape 645"/>
          <p:cNvSpPr txBox="1"/>
          <p:nvPr/>
        </p:nvSpPr>
        <p:spPr>
          <a:xfrm>
            <a:off x="279398" y="1002375"/>
            <a:ext cx="11058133" cy="6024722"/>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疾病个体表型源于先天基因和后天环境交互动态作用</a:t>
            </a:r>
            <a:r>
              <a:rPr sz="2000" dirty="0"/>
              <a:t>，</a:t>
            </a:r>
            <a:r>
              <a:rPr sz="2000" dirty="0" smtClean="0"/>
              <a:t>仅生命组学不能揭示多因素致病机制及动态变化</a:t>
            </a:r>
            <a:r>
              <a:rPr sz="2000" dirty="0"/>
              <a:t>，不能决定生物表型和治疗反应性</a:t>
            </a:r>
            <a:r>
              <a:rPr sz="2000" dirty="0" smtClean="0"/>
              <a:t>，须</a:t>
            </a:r>
            <a:r>
              <a:rPr lang="zh-CN" sz="2000" dirty="0" smtClean="0"/>
              <a:t>从整体结构</a:t>
            </a:r>
            <a:r>
              <a:rPr lang="zh-CN" sz="2000" dirty="0"/>
              <a:t>，</a:t>
            </a:r>
            <a:r>
              <a:rPr sz="2000" dirty="0" smtClean="0"/>
              <a:t>综合环境和临床数据才能全面反映</a:t>
            </a:r>
            <a:r>
              <a:rPr sz="2000" dirty="0"/>
              <a:t>。</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目前精准医学缺少</a:t>
            </a:r>
            <a:r>
              <a:rPr lang="zh-CN" sz="2000" dirty="0"/>
              <a:t>从</a:t>
            </a:r>
            <a:r>
              <a:rPr lang="en-US" sz="2000" dirty="0"/>
              <a:t>“</a:t>
            </a:r>
            <a:r>
              <a:rPr lang="zh-CN" sz="2000" dirty="0">
                <a:sym typeface="+mn-ea"/>
              </a:rPr>
              <a:t>人体</a:t>
            </a:r>
            <a:r>
              <a:rPr lang="en-US" altLang="zh-CN" sz="2000" dirty="0">
                <a:sym typeface="+mn-ea"/>
              </a:rPr>
              <a:t>-</a:t>
            </a:r>
            <a:r>
              <a:rPr lang="zh-CN" sz="2000" dirty="0">
                <a:sym typeface="+mn-ea"/>
              </a:rPr>
              <a:t>器官</a:t>
            </a:r>
            <a:r>
              <a:rPr lang="en-US" altLang="zh-CN" sz="2000" dirty="0">
                <a:sym typeface="+mn-ea"/>
              </a:rPr>
              <a:t>-</a:t>
            </a:r>
            <a:r>
              <a:rPr lang="zh-CN" sz="2000" dirty="0">
                <a:sym typeface="+mn-ea"/>
              </a:rPr>
              <a:t>基因调控</a:t>
            </a:r>
            <a:r>
              <a:rPr lang="en-US" altLang="zh-CN" sz="2000" dirty="0">
                <a:sym typeface="+mn-ea"/>
              </a:rPr>
              <a:t>-</a:t>
            </a:r>
            <a:r>
              <a:rPr lang="zh-CN" sz="2000" dirty="0">
                <a:sym typeface="+mn-ea"/>
              </a:rPr>
              <a:t>能量代谢</a:t>
            </a:r>
            <a:r>
              <a:rPr lang="en-US" altLang="zh-CN" sz="2000" dirty="0">
                <a:sym typeface="+mn-ea"/>
              </a:rPr>
              <a:t>-</a:t>
            </a:r>
            <a:r>
              <a:rPr lang="zh-CN" sz="2000" dirty="0">
                <a:sym typeface="+mn-ea"/>
              </a:rPr>
              <a:t>临床</a:t>
            </a:r>
            <a:r>
              <a:rPr lang="en-US" altLang="zh-CN" sz="2000" dirty="0">
                <a:sym typeface="+mn-ea"/>
              </a:rPr>
              <a:t>”</a:t>
            </a:r>
            <a:r>
              <a:rPr lang="zh-CN" altLang="en-US" sz="2000" dirty="0">
                <a:sym typeface="+mn-ea"/>
              </a:rPr>
              <a:t>的系统观察</a:t>
            </a:r>
            <a:r>
              <a:rPr lang="zh-CN" altLang="en-US" sz="2000" dirty="0" smtClean="0">
                <a:sym typeface="+mn-ea"/>
              </a:rPr>
              <a:t>，观察基因只是</a:t>
            </a:r>
            <a:r>
              <a:rPr lang="zh-CN" altLang="en-US" sz="2000" dirty="0">
                <a:sym typeface="+mn-ea"/>
              </a:rPr>
              <a:t>研究，无法全面提高疗效，</a:t>
            </a:r>
            <a:r>
              <a:rPr sz="2000" dirty="0" smtClean="0"/>
              <a:t>在减少死亡率和延寿方面未看出应有优势</a:t>
            </a:r>
            <a:r>
              <a:rPr sz="2000" dirty="0"/>
              <a:t>。</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对称信息差增大和缩小的方向性即是体质、康复与生活方式的方向性和量值，與中西医临床、表观基因、生命组学形成相关性和因果关系，更有利于强化临床医学的理论高度。</a:t>
            </a:r>
            <a:endParaRPr sz="2000" dirty="0">
              <a:latin typeface="Calibri" panose="020F0502020204030204"/>
              <a:ea typeface="Calibri" panose="020F0502020204030204"/>
              <a:cs typeface="Calibri" panose="020F0502020204030204"/>
              <a:sym typeface="Calibri" panose="020F0502020204030204"/>
            </a:endParaRPr>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中风经对称平衡干预</a:t>
            </a:r>
            <a:r>
              <a:rPr sz="2000" dirty="0"/>
              <a:t>，从瘫痪到行走，表观基因变化及温差变化的相关性，</a:t>
            </a:r>
            <a:r>
              <a:rPr sz="2000" dirty="0" smtClean="0"/>
              <a:t>也是一个重大突破</a:t>
            </a:r>
            <a:r>
              <a:rPr sz="2000" dirty="0"/>
              <a:t>。</a:t>
            </a:r>
            <a:endParaRPr sz="2000" dirty="0">
              <a:latin typeface="Arial" panose="020B0604020202020204"/>
              <a:ea typeface="Arial" panose="020B0604020202020204"/>
              <a:cs typeface="Arial" panose="020B0604020202020204"/>
              <a:sym typeface="Arial" panose="020B0604020202020204"/>
            </a:endParaRPr>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科学养生可与影象学</a:t>
            </a:r>
            <a:r>
              <a:rPr lang="zh-CN" altLang="en-US" sz="2000" dirty="0" smtClean="0"/>
              <a:t>、</a:t>
            </a:r>
            <a:r>
              <a:rPr sz="2000" dirty="0" smtClean="0"/>
              <a:t>基因组学</a:t>
            </a:r>
            <a:r>
              <a:rPr lang="zh-CN" altLang="en-US" sz="2000" dirty="0" smtClean="0"/>
              <a:t>、</a:t>
            </a:r>
            <a:r>
              <a:rPr sz="2000" dirty="0" smtClean="0"/>
              <a:t>生活方式</a:t>
            </a:r>
            <a:r>
              <a:rPr lang="zh-CN" altLang="en-US" sz="2000" dirty="0" smtClean="0"/>
              <a:t>、</a:t>
            </a:r>
            <a:r>
              <a:rPr sz="2000" dirty="0" smtClean="0"/>
              <a:t>对称平衡医学有机结合</a:t>
            </a:r>
            <a:r>
              <a:rPr sz="2000" dirty="0"/>
              <a:t>，互相验证，</a:t>
            </a:r>
            <a:r>
              <a:rPr sz="2000" dirty="0" smtClean="0"/>
              <a:t>达到治未病。</a:t>
            </a:r>
            <a:endParaRPr sz="2000" dirty="0"/>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sym typeface="+mn-ea"/>
              </a:rPr>
              <a:t>Dr.Shen系统生物学研究</a:t>
            </a:r>
            <a:r>
              <a:rPr lang="en-US" sz="2000" dirty="0">
                <a:sym typeface="+mn-ea"/>
              </a:rPr>
              <a:t>,</a:t>
            </a:r>
            <a:r>
              <a:rPr sz="2000" dirty="0">
                <a:sym typeface="+mn-ea"/>
              </a:rPr>
              <a:t>使得科学论证中医药功效成为可能</a:t>
            </a:r>
            <a:r>
              <a:rPr sz="2000" dirty="0" smtClean="0">
                <a:sym typeface="+mn-ea"/>
              </a:rPr>
              <a:t>。</a:t>
            </a:r>
            <a:r>
              <a:rPr lang="en-US" sz="2000" dirty="0" smtClean="0">
                <a:sym typeface="+mn-ea"/>
              </a:rPr>
              <a:t>120</a:t>
            </a:r>
            <a:r>
              <a:rPr lang="zh-CN" altLang="en-US" sz="2000" dirty="0">
                <a:sym typeface="+mn-ea"/>
              </a:rPr>
              <a:t>岁</a:t>
            </a:r>
            <a:r>
              <a:rPr sz="2000" dirty="0" smtClean="0">
                <a:sym typeface="+mn-ea"/>
              </a:rPr>
              <a:t>长寿临床可在</a:t>
            </a:r>
            <a:r>
              <a:rPr sz="2000" dirty="0">
                <a:sym typeface="+mn-ea"/>
              </a:rPr>
              <a:t>5年完成</a:t>
            </a:r>
            <a:r>
              <a:rPr sz="2000" dirty="0" smtClean="0">
                <a:sym typeface="+mn-ea"/>
              </a:rPr>
              <a:t>。进入个体化临床。</a:t>
            </a:r>
            <a:endParaRPr sz="2000" dirty="0">
              <a:sym typeface="+mn-ea"/>
            </a:endParaRPr>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sym typeface="+mn-ea"/>
              </a:rPr>
              <a:t>Dr.Cui与Dr.Shen的合作，可为预防医学形成新兴的私人定制健康专业服务，</a:t>
            </a:r>
            <a:r>
              <a:rPr sz="2000" dirty="0" smtClean="0">
                <a:sym typeface="+mn-ea"/>
              </a:rPr>
              <a:t>达到了长中短三期无缝对接，延年益寿</a:t>
            </a:r>
            <a:r>
              <a:rPr sz="2000" dirty="0">
                <a:sym typeface="+mn-ea"/>
              </a:rPr>
              <a:t>。</a:t>
            </a:r>
          </a:p>
          <a:p>
            <a:pPr marL="285750" indent="-285750">
              <a:lnSpc>
                <a:spcPct val="150000"/>
              </a:lnSpc>
              <a:buSzPct val="100000"/>
              <a:buChar char="●"/>
              <a:defRPr sz="17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dirty="0"/>
          </a:p>
        </p:txBody>
      </p:sp>
      <p:sp>
        <p:nvSpPr>
          <p:cNvPr id="637" name="Shape 646"/>
          <p:cNvSpPr txBox="1">
            <a:spLocks noGrp="1"/>
          </p:cNvSpPr>
          <p:nvPr>
            <p:ph type="sldNum" sz="quarter" idx="4294967295"/>
          </p:nvPr>
        </p:nvSpPr>
        <p:spPr>
          <a:xfrm>
            <a:off x="11260180" y="104633"/>
            <a:ext cx="612683" cy="609880"/>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18</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9" name="Shape 634"/>
          <p:cNvSpPr txBox="1"/>
          <p:nvPr/>
        </p:nvSpPr>
        <p:spPr>
          <a:xfrm>
            <a:off x="-261983" y="428604"/>
            <a:ext cx="12172953" cy="599437"/>
          </a:xfrm>
          <a:prstGeom prst="rect">
            <a:avLst/>
          </a:prstGeom>
          <a:ln w="12700">
            <a:miter lim="400000"/>
          </a:ln>
        </p:spPr>
        <p:txBody>
          <a:bodyPr lIns="45718" tIns="45718" rIns="45718" bIns="45718" anchor="ctr">
            <a:spAutoFit/>
          </a:bodyPr>
          <a:lstStyle>
            <a:lvl1pPr algn="ctr">
              <a:defRPr sz="28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开创并占据全球60%－80%预防医学产业</a:t>
            </a:r>
          </a:p>
        </p:txBody>
      </p:sp>
      <p:sp>
        <p:nvSpPr>
          <p:cNvPr id="640" name="Shape 635"/>
          <p:cNvSpPr txBox="1"/>
          <p:nvPr/>
        </p:nvSpPr>
        <p:spPr>
          <a:xfrm>
            <a:off x="58420" y="1071245"/>
            <a:ext cx="11968480" cy="5740400"/>
          </a:xfrm>
          <a:prstGeom prst="rect">
            <a:avLst/>
          </a:prstGeom>
          <a:ln w="12700">
            <a:miter lim="400000"/>
          </a:ln>
        </p:spPr>
        <p:txBody>
          <a:bodyPr wrap="square" lIns="45718" tIns="45718" rIns="45718" bIns="45718">
            <a:spAutoFit/>
          </a:bodyPr>
          <a:lstStyle/>
          <a:p>
            <a:pPr marL="269240" indent="-269240">
              <a:lnSpc>
                <a:spcPct val="15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a:t>养老、</a:t>
            </a:r>
            <a:r>
              <a:rPr sz="2400" dirty="0" smtClean="0"/>
              <a:t>养老越养越老</a:t>
            </a:r>
            <a:r>
              <a:rPr lang="zh-CN" altLang="en-US" sz="2400" dirty="0" smtClean="0"/>
              <a:t>，</a:t>
            </a:r>
            <a:r>
              <a:rPr sz="2400" dirty="0" smtClean="0"/>
              <a:t>60岁退休并不衰老</a:t>
            </a:r>
            <a:r>
              <a:rPr sz="2400" dirty="0"/>
              <a:t>，</a:t>
            </a:r>
            <a:r>
              <a:rPr sz="2400" dirty="0" smtClean="0"/>
              <a:t>而是进入</a:t>
            </a:r>
            <a:r>
              <a:rPr lang="zh-CN" altLang="en-US" sz="2400" dirty="0" smtClean="0"/>
              <a:t>“</a:t>
            </a:r>
            <a:r>
              <a:rPr sz="2400" dirty="0" smtClean="0"/>
              <a:t>重生</a:t>
            </a:r>
            <a:r>
              <a:rPr lang="zh-CN" altLang="en-US" sz="2400" dirty="0" smtClean="0"/>
              <a:t>”</a:t>
            </a:r>
            <a:r>
              <a:rPr sz="2400" dirty="0" smtClean="0"/>
              <a:t>。</a:t>
            </a:r>
            <a:endParaRPr sz="2400" dirty="0"/>
          </a:p>
          <a:p>
            <a:pPr marL="269240" indent="-269240">
              <a:lnSpc>
                <a:spcPct val="15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a:t>这时不需养家糊口，也没工作压力，但反感空虚--</a:t>
            </a:r>
            <a:r>
              <a:rPr sz="2400" dirty="0" smtClean="0"/>
              <a:t>退休综合症</a:t>
            </a:r>
            <a:r>
              <a:rPr lang="zh-CN" altLang="en-US" sz="2400" dirty="0" smtClean="0"/>
              <a:t>，</a:t>
            </a:r>
            <a:r>
              <a:rPr sz="2400" dirty="0" smtClean="0"/>
              <a:t>克服方法是唤起初心</a:t>
            </a:r>
            <a:r>
              <a:rPr sz="2400" dirty="0"/>
              <a:t>。</a:t>
            </a:r>
          </a:p>
          <a:p>
            <a:pPr marL="269240" indent="-269240">
              <a:lnSpc>
                <a:spcPct val="15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smtClean="0"/>
              <a:t>抗衰老首要因素是做喜欢的事</a:t>
            </a:r>
            <a:r>
              <a:rPr sz="2400" dirty="0"/>
              <a:t>，</a:t>
            </a:r>
            <a:r>
              <a:rPr sz="2400" dirty="0" smtClean="0"/>
              <a:t>并体现在社会还有价值</a:t>
            </a:r>
            <a:r>
              <a:rPr sz="2400" dirty="0"/>
              <a:t>。</a:t>
            </a:r>
            <a:r>
              <a:rPr sz="2400" dirty="0" smtClean="0"/>
              <a:t>预防医学服务要设计提供环境和人生舞台</a:t>
            </a:r>
            <a:r>
              <a:rPr sz="2400" dirty="0"/>
              <a:t>，把个人成就、家族遗传，喜怒哀乐，人生感悟、经验教训</a:t>
            </a:r>
            <a:r>
              <a:rPr sz="2400" dirty="0" smtClean="0"/>
              <a:t>、写成真人真事传记</a:t>
            </a:r>
            <a:r>
              <a:rPr sz="2400" dirty="0"/>
              <a:t>，青史留名。</a:t>
            </a:r>
            <a:r>
              <a:rPr lang="zh-CN" sz="2400" dirty="0"/>
              <a:t>这过程实际上就是一个把心理学、临床医学和社会学相结合的过程。</a:t>
            </a:r>
            <a:endParaRPr sz="2400" dirty="0"/>
          </a:p>
          <a:p>
            <a:pPr marL="269240" indent="-269240">
              <a:lnSpc>
                <a:spcPct val="15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smtClean="0"/>
              <a:t>不光重生防老</a:t>
            </a:r>
            <a:r>
              <a:rPr sz="2400" dirty="0"/>
              <a:t>，</a:t>
            </a:r>
            <a:r>
              <a:rPr sz="2400" dirty="0" smtClean="0"/>
              <a:t>也为国家创造新兴产业</a:t>
            </a:r>
            <a:r>
              <a:rPr sz="2400" dirty="0"/>
              <a:t>。</a:t>
            </a:r>
            <a:r>
              <a:rPr sz="2400" dirty="0" smtClean="0"/>
              <a:t>在此前提下，</a:t>
            </a:r>
            <a:r>
              <a:rPr sz="2400" dirty="0"/>
              <a:t>用对称平衡检测、监控、干预老人健康，通过百日重生</a:t>
            </a:r>
            <a:r>
              <a:rPr sz="2400" dirty="0" smtClean="0"/>
              <a:t>，由病转养</a:t>
            </a:r>
            <a:r>
              <a:rPr sz="2400" dirty="0"/>
              <a:t>，由养转活，</a:t>
            </a:r>
            <a:r>
              <a:rPr sz="2400" dirty="0" smtClean="0"/>
              <a:t>同时在精神上重生</a:t>
            </a:r>
            <a:r>
              <a:rPr sz="2400" dirty="0"/>
              <a:t>。</a:t>
            </a:r>
          </a:p>
          <a:p>
            <a:pPr marL="269240" indent="-269240">
              <a:lnSpc>
                <a:spcPct val="12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smtClean="0"/>
              <a:t>由拥有全新理念的专业人员组成</a:t>
            </a:r>
            <a:r>
              <a:rPr sz="2400" dirty="0"/>
              <a:t>，为社会提供高端服务平台，使⽤</a:t>
            </a:r>
            <a:r>
              <a:rPr sz="2400" dirty="0" smtClean="0"/>
              <a:t>预防与及时干预手</a:t>
            </a:r>
            <a:r>
              <a:rPr lang="zh-CN" altLang="en-US" sz="2400" dirty="0" smtClean="0"/>
              <a:t>，</a:t>
            </a:r>
            <a:r>
              <a:rPr sz="2400" dirty="0" smtClean="0"/>
              <a:t> 提升⽣</a:t>
            </a:r>
            <a:r>
              <a:rPr sz="2400" dirty="0"/>
              <a:t>活品质, </a:t>
            </a:r>
            <a:r>
              <a:rPr sz="2400" dirty="0" smtClean="0"/>
              <a:t>罕见疾病的诊断和管理</a:t>
            </a:r>
            <a:r>
              <a:rPr sz="2400" dirty="0"/>
              <a:t>。</a:t>
            </a:r>
          </a:p>
          <a:p>
            <a:pPr marL="269240" indent="-269240">
              <a:lnSpc>
                <a:spcPct val="12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a:t>开创并占据全球60%－80%预防医学产业，</a:t>
            </a:r>
          </a:p>
          <a:p>
            <a:pPr marL="269240" indent="-269240">
              <a:lnSpc>
                <a:spcPct val="120000"/>
              </a:lnSpc>
              <a:buSzPct val="100000"/>
              <a:buChar char="●"/>
              <a:defRPr sz="16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400" dirty="0"/>
              <a:t>目前最大的瓶颈是专业人才培训。</a:t>
            </a:r>
          </a:p>
        </p:txBody>
      </p:sp>
      <p:sp>
        <p:nvSpPr>
          <p:cNvPr id="641" name="Shape 636"/>
          <p:cNvSpPr txBox="1">
            <a:spLocks noGrp="1"/>
          </p:cNvSpPr>
          <p:nvPr>
            <p:ph type="sldNum" sz="quarter" idx="4294967295"/>
          </p:nvPr>
        </p:nvSpPr>
        <p:spPr>
          <a:xfrm>
            <a:off x="11272880" y="1509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19</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90805"/>
            <a:ext cx="10972800" cy="801370"/>
          </a:xfrm>
        </p:spPr>
        <p:txBody>
          <a:bodyPr>
            <a:normAutofit/>
          </a:bodyPr>
          <a:lstStyle/>
          <a:p>
            <a:r>
              <a:rPr sz="2800" b="1" dirty="0">
                <a:latin typeface="黑体" pitchFamily="49" charset="-122"/>
                <a:ea typeface="黑体" pitchFamily="49" charset="-122"/>
                <a:sym typeface="+mn-ea"/>
              </a:rPr>
              <a:t>心理平衡缺乏个性化标准及</a:t>
            </a:r>
            <a:r>
              <a:rPr lang="zh-CN" sz="2800" b="1" dirty="0">
                <a:latin typeface="黑体" pitchFamily="49" charset="-122"/>
                <a:ea typeface="黑体" pitchFamily="49" charset="-122"/>
                <a:sym typeface="+mn-ea"/>
              </a:rPr>
              <a:t>客观</a:t>
            </a:r>
            <a:r>
              <a:rPr sz="2800" b="1" dirty="0">
                <a:latin typeface="黑体" pitchFamily="49" charset="-122"/>
                <a:ea typeface="黑体" pitchFamily="49" charset="-122"/>
                <a:sym typeface="+mn-ea"/>
              </a:rPr>
              <a:t>量化</a:t>
            </a:r>
            <a:endParaRPr lang="zh-CN" altLang="en-US" sz="2800" b="1" dirty="0">
              <a:latin typeface="黑体" pitchFamily="49" charset="-122"/>
              <a:ea typeface="黑体" pitchFamily="49" charset="-122"/>
            </a:endParaRPr>
          </a:p>
        </p:txBody>
      </p:sp>
      <p:sp>
        <p:nvSpPr>
          <p:cNvPr id="3" name="文本占位符 2"/>
          <p:cNvSpPr>
            <a:spLocks noGrp="1"/>
          </p:cNvSpPr>
          <p:nvPr>
            <p:ph type="body" idx="1"/>
          </p:nvPr>
        </p:nvSpPr>
        <p:spPr>
          <a:xfrm>
            <a:off x="609600" y="991235"/>
            <a:ext cx="10972800" cy="5866765"/>
          </a:xfrm>
        </p:spPr>
        <p:txBody>
          <a:bodyPr>
            <a:normAutofit/>
          </a:bodyPr>
          <a:lstStyle/>
          <a:p>
            <a:r>
              <a:rPr lang="zh-CN" altLang="en-US" sz="2000" b="1" dirty="0">
                <a:latin typeface="黑体" pitchFamily="49" charset="-122"/>
                <a:ea typeface="黑体" pitchFamily="49" charset="-122"/>
              </a:rPr>
              <a:t>人体科学包括形态、生物功能等自然属性及思想情感</a:t>
            </a:r>
            <a:r>
              <a:rPr lang="zh-CN" altLang="en-US" sz="2000" b="1" dirty="0">
                <a:latin typeface="黑体" pitchFamily="49" charset="-122"/>
                <a:ea typeface="黑体" pitchFamily="49" charset="-122"/>
                <a:sym typeface="+mn-ea"/>
              </a:rPr>
              <a:t>等意识属性。</a:t>
            </a:r>
            <a:endParaRPr lang="zh-CN" altLang="en-US" sz="2000" b="1" dirty="0">
              <a:latin typeface="黑体" pitchFamily="49" charset="-122"/>
              <a:ea typeface="黑体" pitchFamily="49" charset="-122"/>
            </a:endParaRPr>
          </a:p>
          <a:p>
            <a:r>
              <a:rPr lang="zh-CN" altLang="en-US" sz="2000" b="1" dirty="0">
                <a:latin typeface="黑体" pitchFamily="49" charset="-122"/>
                <a:ea typeface="黑体" pitchFamily="49" charset="-122"/>
              </a:rPr>
              <a:t>心理学研究对象是人的经验世界，总是和其外某对象相联系。心理现象具有意向性，即总是有所指向，属</a:t>
            </a:r>
            <a:r>
              <a:rPr lang="zh-CN" altLang="en-US" sz="2000" b="1" dirty="0">
                <a:latin typeface="黑体" pitchFamily="49" charset="-122"/>
                <a:ea typeface="黑体" pitchFamily="49" charset="-122"/>
                <a:sym typeface="+mn-ea"/>
              </a:rPr>
              <a:t>意识属性；人有</a:t>
            </a:r>
            <a:r>
              <a:rPr lang="zh-CN" sz="2000" b="1" dirty="0">
                <a:latin typeface="黑体" pitchFamily="49" charset="-122"/>
                <a:ea typeface="黑体" pitchFamily="49" charset="-122"/>
                <a:sym typeface="+mn-ea"/>
              </a:rPr>
              <a:t>体质</a:t>
            </a:r>
            <a:r>
              <a:rPr lang="zh-CN" sz="2000" b="1" dirty="0" smtClean="0">
                <a:latin typeface="黑体" pitchFamily="49" charset="-122"/>
                <a:ea typeface="黑体" pitchFamily="49" charset="-122"/>
                <a:sym typeface="+mn-ea"/>
              </a:rPr>
              <a:t>差別，</a:t>
            </a:r>
            <a:r>
              <a:rPr lang="zh-CN" altLang="en-US" sz="2000" b="1" dirty="0">
                <a:latin typeface="黑体" pitchFamily="49" charset="-122"/>
                <a:ea typeface="黑体" pitchFamily="49" charset="-122"/>
              </a:rPr>
              <a:t>有</a:t>
            </a:r>
            <a:r>
              <a:rPr lang="zh-CN" altLang="en-US" sz="2000" b="1" dirty="0">
                <a:latin typeface="黑体" pitchFamily="49" charset="-122"/>
                <a:ea typeface="黑体" pitchFamily="49" charset="-122"/>
                <a:sym typeface="+mn-ea"/>
              </a:rPr>
              <a:t>社会因素的影响</a:t>
            </a:r>
            <a:r>
              <a:rPr lang="zh-CN" altLang="en-US" sz="2000" b="1" dirty="0">
                <a:latin typeface="黑体" pitchFamily="49" charset="-122"/>
                <a:ea typeface="黑体" pitchFamily="49" charset="-122"/>
              </a:rPr>
              <a:t>，因此心理量化的客观性十分困难。</a:t>
            </a:r>
          </a:p>
          <a:p>
            <a:r>
              <a:rPr lang="zh-CN" altLang="en-US" sz="2000" b="1" dirty="0">
                <a:latin typeface="黑体" pitchFamily="49" charset="-122"/>
                <a:ea typeface="黑体" pitchFamily="49" charset="-122"/>
              </a:rPr>
              <a:t>心理量化主要依靠量表、心理测验、问卷，</a:t>
            </a:r>
            <a:r>
              <a:rPr lang="zh-CN" altLang="en-US" sz="2000" b="1" dirty="0">
                <a:latin typeface="黑体" pitchFamily="49" charset="-122"/>
                <a:ea typeface="黑体" pitchFamily="49" charset="-122"/>
                <a:sym typeface="+mn-ea"/>
              </a:rPr>
              <a:t>是建立在定性研究、归纳的基础上，和医患主观意识有相当联系，只能算半量化。要建立客观标准，采取统一的模式、并与个性化相耦合，十分困难。</a:t>
            </a:r>
          </a:p>
          <a:p>
            <a:r>
              <a:rPr lang="zh-CN" altLang="en-US" sz="2000" b="1" dirty="0">
                <a:latin typeface="黑体" pitchFamily="49" charset="-122"/>
                <a:ea typeface="黑体" pitchFamily="49" charset="-122"/>
              </a:rPr>
              <a:t>量化研究通过测量、计算和分析达到对事物“本质”的把握，追求控制和预测目标。</a:t>
            </a:r>
            <a:endParaRPr lang="zh-CN" altLang="en-US" sz="2000" b="1" dirty="0">
              <a:latin typeface="黑体" pitchFamily="49" charset="-122"/>
              <a:ea typeface="黑体" pitchFamily="49" charset="-122"/>
              <a:sym typeface="+mn-ea"/>
            </a:endParaRPr>
          </a:p>
          <a:p>
            <a:r>
              <a:rPr lang="zh-CN" altLang="en-US" sz="2000" b="1" dirty="0">
                <a:latin typeface="黑体" pitchFamily="49" charset="-122"/>
                <a:ea typeface="黑体" pitchFamily="49" charset="-122"/>
              </a:rPr>
              <a:t>现代心理学在自然科学驱使下，把自然科学观察、实验、量化方法作为科学方法。但</a:t>
            </a:r>
            <a:r>
              <a:rPr lang="zh-CN" altLang="en-US" sz="2000" b="1" dirty="0">
                <a:latin typeface="黑体" pitchFamily="49" charset="-122"/>
                <a:ea typeface="黑体" pitchFamily="49" charset="-122"/>
                <a:sym typeface="+mn-ea"/>
              </a:rPr>
              <a:t>心理的生理因素如生物电、激素分泌水平等目前一无所知，理论</a:t>
            </a:r>
            <a:r>
              <a:rPr lang="zh-CN" altLang="en-US" sz="2000" b="1" dirty="0">
                <a:latin typeface="黑体" pitchFamily="49" charset="-122"/>
                <a:ea typeface="黑体" pitchFamily="49" charset="-122"/>
              </a:rPr>
              <a:t>模式至今也没得到解决，这是面临的最大困难。</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 name="Shape 654"/>
          <p:cNvSpPr txBox="1"/>
          <p:nvPr/>
        </p:nvSpPr>
        <p:spPr>
          <a:xfrm>
            <a:off x="1746137" y="177898"/>
            <a:ext cx="7931963" cy="643890"/>
          </a:xfrm>
          <a:prstGeom prst="rect">
            <a:avLst/>
          </a:prstGeom>
          <a:ln w="12700">
            <a:miter lim="400000"/>
          </a:ln>
        </p:spPr>
        <p:txBody>
          <a:bodyPr lIns="45718" tIns="45718" rIns="45718" bIns="45718" anchor="ctr">
            <a:spAutoFit/>
          </a:bodyPr>
          <a:lstStyle>
            <a:lvl1pPr algn="ctr">
              <a:defRPr sz="2400" b="1">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rPr sz="3600" dirty="0" smtClean="0"/>
              <a:t>探索未来预防医学新途径 </a:t>
            </a:r>
            <a:endParaRPr sz="3600" dirty="0"/>
          </a:p>
        </p:txBody>
      </p:sp>
      <p:sp>
        <p:nvSpPr>
          <p:cNvPr id="650" name="Shape 655"/>
          <p:cNvSpPr txBox="1"/>
          <p:nvPr/>
        </p:nvSpPr>
        <p:spPr>
          <a:xfrm>
            <a:off x="137160" y="631190"/>
            <a:ext cx="11604625" cy="6969125"/>
          </a:xfrm>
          <a:prstGeom prst="rect">
            <a:avLst/>
          </a:prstGeom>
          <a:ln w="12700">
            <a:miter lim="400000"/>
          </a:ln>
        </p:spPr>
        <p:txBody>
          <a:bodyPr wrap="square" lIns="45718" tIns="45718" rIns="45718" bIns="45718">
            <a:sp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预防医学精准预测未来</a:t>
            </a:r>
            <a:r>
              <a:rPr sz="2000" dirty="0"/>
              <a:t>，</a:t>
            </a:r>
            <a:r>
              <a:rPr sz="2000" dirty="0" smtClean="0"/>
              <a:t>需可信赖</a:t>
            </a:r>
            <a:r>
              <a:rPr sz="2000" dirty="0"/>
              <a:t>、可求证、证伪或试错的指标。未来是未知，防不胜防。</a:t>
            </a:r>
            <a:endParaRPr sz="2000" dirty="0">
              <a:latin typeface="Arial" panose="020B0604020202020204"/>
              <a:ea typeface="Arial" panose="020B0604020202020204"/>
              <a:cs typeface="Arial" panose="020B0604020202020204"/>
              <a:sym typeface="Arial" panose="020B0604020202020204"/>
            </a:endParaRPr>
          </a:p>
          <a:p>
            <a:pPr marL="285750" indent="-285750">
              <a:lnSpc>
                <a:spcPct val="150000"/>
              </a:lnSpc>
              <a:buSzPct val="100000"/>
              <a:buFontTx/>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中医药经循证医学锤炼才能脱颖而出，</a:t>
            </a:r>
            <a:r>
              <a:rPr sz="2000" dirty="0" smtClean="0"/>
              <a:t>成为世界知识体系的组成部分。7000</a:t>
            </a:r>
            <a:r>
              <a:rPr sz="2000" dirty="0"/>
              <a:t>种疑难杂症病人，代表美国—</a:t>
            </a:r>
            <a:r>
              <a:rPr sz="2000" dirty="0" smtClean="0"/>
              <a:t>很可能涉及</a:t>
            </a:r>
            <a:r>
              <a:rPr lang="zh-CN" altLang="en-US" sz="2000" b="1" dirty="0" smtClean="0">
                <a:sym typeface="微软雅黑" panose="020B0503020204020204" charset="-122"/>
              </a:rPr>
              <a:t>全球</a:t>
            </a:r>
            <a:r>
              <a:rPr sz="2000" dirty="0" smtClean="0"/>
              <a:t>10</a:t>
            </a:r>
            <a:r>
              <a:rPr sz="2000" dirty="0"/>
              <a:t>%人口。对此寻找有效个性化诊疗方案，有巨大潜力。</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smtClean="0"/>
              <a:t>當前對個性化缺乏感性經驗</a:t>
            </a:r>
            <a:r>
              <a:rPr sz="2000" dirty="0"/>
              <a:t>，缺少療效判斷和提升的參照物，缺少避免醫錯的提醒參數。  </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随着传感技术日益精准和通讯、信息技术发展，突破的客观基础已形成，可穿戴健康医疗设备已成继社交、娱乐、健身、导航之后，移动智能终端技术中最具革命性方向。</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lang="zh-CN" sz="2000" dirty="0"/>
              <a:t>目前尚</a:t>
            </a:r>
            <a:r>
              <a:rPr sz="2000" dirty="0"/>
              <a:t>处时尚概念阶段，产品同质化，应用范围单一</a:t>
            </a:r>
            <a:r>
              <a:rPr sz="2000" dirty="0" smtClean="0"/>
              <a:t>，可穿戴设备采集数据能干什么</a:t>
            </a:r>
            <a:r>
              <a:rPr sz="2000" dirty="0"/>
              <a:t>? 毫无头绪。 </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t>IT与醫學截然不同，思維有極大鴻溝。病人行為差異、習慣如何融入硬件、軟件？醫生語言如何轉化成IT程序？IT技術如何理解上述思想等…这是一个需突破的瓶颈</a:t>
            </a:r>
            <a:r>
              <a:rPr lang="zh-CN" sz="2000" dirty="0"/>
              <a:t>。</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sym typeface="+mn-ea"/>
              </a:rPr>
              <a:t>对称平衡将生活方式与疗效作为大数据分类标准，有机融合</a:t>
            </a:r>
            <a:r>
              <a:rPr sz="2000" dirty="0">
                <a:solidFill>
                  <a:srgbClr val="000000"/>
                </a:solidFill>
                <a:latin typeface="黑体" panose="02010609060101010101" charset="-122"/>
                <a:ea typeface="黑体" panose="02010609060101010101" charset="-122"/>
                <a:cs typeface="黑体" panose="02010609060101010101" charset="-122"/>
                <a:sym typeface="黑体" panose="02010609060101010101" charset="-122"/>
              </a:rPr>
              <a:t>IT 与医学思维</a:t>
            </a:r>
            <a:r>
              <a:rPr sz="2000" dirty="0">
                <a:solidFill>
                  <a:srgbClr val="000000"/>
                </a:solidFill>
                <a:sym typeface="+mn-ea"/>
              </a:rPr>
              <a:t>与</a:t>
            </a:r>
            <a:r>
              <a:rPr sz="2000" dirty="0">
                <a:sym typeface="+mn-ea"/>
              </a:rPr>
              <a:t>医养</a:t>
            </a:r>
            <a:r>
              <a:rPr lang="zh-CN" sz="2000" dirty="0">
                <a:sym typeface="+mn-ea"/>
              </a:rPr>
              <a:t>，</a:t>
            </a:r>
            <a:r>
              <a:rPr sz="2000" dirty="0">
                <a:sym typeface="+mn-ea"/>
              </a:rPr>
              <a:t>形成“达芬奇密码”(The Da Vinci Code)即“生命密码”</a:t>
            </a:r>
            <a:r>
              <a:rPr lang="zh-CN" sz="2000" dirty="0">
                <a:sym typeface="+mn-ea"/>
              </a:rPr>
              <a:t>突破了这个瓶颈</a:t>
            </a:r>
            <a:r>
              <a:rPr sz="2000" dirty="0">
                <a:sym typeface="+mn-ea"/>
              </a:rPr>
              <a:t>。</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2000" dirty="0">
                <a:sym typeface="+mn-ea"/>
              </a:rPr>
              <a:t>通过手机移动端和可穿戴健康监控系统，用户可随时随地在手机上获知自己当前的健康状态信息，并取得量身定制的个性化的、涵盖饮食、运动、情志等综合化的健康服务方案。</a:t>
            </a:r>
            <a:endParaRPr sz="2000" dirty="0"/>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sz="2000" dirty="0">
              <a:sym typeface="+mn-ea"/>
            </a:endParaRP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dirty="0">
              <a:latin typeface="Arial" panose="020B0604020202020204"/>
              <a:ea typeface="Arial" panose="020B0604020202020204"/>
              <a:cs typeface="Arial" panose="020B0604020202020204"/>
              <a:sym typeface="Arial" panose="020B0604020202020204"/>
            </a:endParaRPr>
          </a:p>
        </p:txBody>
      </p:sp>
      <p:sp>
        <p:nvSpPr>
          <p:cNvPr id="651" name="Shape 656"/>
          <p:cNvSpPr txBox="1">
            <a:spLocks noGrp="1"/>
          </p:cNvSpPr>
          <p:nvPr>
            <p:ph type="sldNum" sz="quarter" idx="4294967295"/>
          </p:nvPr>
        </p:nvSpPr>
        <p:spPr>
          <a:xfrm>
            <a:off x="11260180" y="138287"/>
            <a:ext cx="612683" cy="609879"/>
          </a:xfrm>
          <a:prstGeom prst="rect">
            <a:avLst/>
          </a:prstGeom>
        </p:spPr>
        <p:txBody>
          <a:bodyPr/>
          <a:lstStyle>
            <a:lvl1pPr>
              <a:defRPr>
                <a:latin typeface="Arial" panose="020B0604020202020204"/>
                <a:ea typeface="Arial" panose="020B0604020202020204"/>
                <a:cs typeface="Arial" panose="020B0604020202020204"/>
                <a:sym typeface="Arial" panose="020B0604020202020204"/>
              </a:defRPr>
            </a:lvl1pPr>
          </a:lstStyle>
          <a:p>
            <a:fld id="{86CB4B4D-7CA3-9044-876B-883B54F8677D}" type="slidenum">
              <a:rPr/>
              <a:pPr/>
              <a:t>20</a:t>
            </a:fld>
            <a:endParaRPr/>
          </a:p>
        </p:txBody>
      </p:sp>
    </p:spTree>
  </p:cSld>
  <p:clrMapOvr>
    <a:masterClrMapping/>
  </p:clrMapOvr>
  <mc:AlternateContent xmlns:mc="http://schemas.openxmlformats.org/markup-compatibility/2006">
    <mc:Choice xmlns="" xmlns:p14="http://schemas.microsoft.com/office/powerpoint/2010/main" Requires="p14">
      <p:transition spd="slow" p14:dur="1200">
        <p:push dir="u"/>
      </p:transition>
    </mc:Choice>
    <mc:Fallback>
      <p:transition spd="slow">
        <p:push dir="u"/>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387985"/>
            <a:ext cx="10972800" cy="768985"/>
          </a:xfrm>
        </p:spPr>
        <p:txBody>
          <a:bodyPr>
            <a:normAutofit/>
          </a:bodyPr>
          <a:lstStyle/>
          <a:p>
            <a:r>
              <a:rPr lang="zh-CN" altLang="en-US" sz="2800" b="1" dirty="0"/>
              <a:t>"</a:t>
            </a:r>
            <a:r>
              <a:rPr lang="zh-CN" altLang="en-US" sz="2800" b="1" dirty="0">
                <a:latin typeface="黑体" pitchFamily="49" charset="-122"/>
                <a:ea typeface="黑体" pitchFamily="49" charset="-122"/>
              </a:rPr>
              <a:t>精神卫生领域缺乏客观标准</a:t>
            </a:r>
            <a:r>
              <a:rPr lang="zh-CN" altLang="en-US" sz="2800" b="1" dirty="0"/>
              <a:t>"</a:t>
            </a:r>
          </a:p>
        </p:txBody>
      </p:sp>
      <p:sp>
        <p:nvSpPr>
          <p:cNvPr id="3" name="文本占位符 2"/>
          <p:cNvSpPr>
            <a:spLocks noGrp="1"/>
          </p:cNvSpPr>
          <p:nvPr>
            <p:ph type="body" idx="1"/>
          </p:nvPr>
        </p:nvSpPr>
        <p:spPr>
          <a:xfrm>
            <a:off x="609600" y="1224280"/>
            <a:ext cx="10972800" cy="5633720"/>
          </a:xfrm>
        </p:spPr>
        <p:txBody>
          <a:bodyPr>
            <a:normAutofit/>
          </a:bodyPr>
          <a:lstStyle/>
          <a:p>
            <a:r>
              <a:rPr lang="zh-CN" altLang="en-US" sz="2400" b="1" dirty="0">
                <a:latin typeface="黑体" pitchFamily="49" charset="-122"/>
                <a:ea typeface="黑体" pitchFamily="49" charset="-122"/>
                <a:sym typeface="+mn-ea"/>
              </a:rPr>
              <a:t>精神卫生领域</a:t>
            </a:r>
            <a:r>
              <a:rPr lang="zh-CN" altLang="en-US" sz="2400" b="1" dirty="0">
                <a:latin typeface="黑体" pitchFamily="49" charset="-122"/>
                <a:ea typeface="黑体" pitchFamily="49" charset="-122"/>
              </a:rPr>
              <a:t>如何研究 ?如何设计研究才能获取可靠证据？</a:t>
            </a:r>
          </a:p>
          <a:p>
            <a:r>
              <a:rPr lang="zh-CN" altLang="en-US" sz="2400" b="1" dirty="0">
                <a:latin typeface="黑体" pitchFamily="49" charset="-122"/>
                <a:ea typeface="黑体" pitchFamily="49" charset="-122"/>
              </a:rPr>
              <a:t>病例如何确定 ?</a:t>
            </a:r>
          </a:p>
          <a:p>
            <a:r>
              <a:rPr lang="zh-CN" altLang="en-US" sz="2400" b="1" dirty="0">
                <a:latin typeface="黑体" pitchFamily="49" charset="-122"/>
                <a:ea typeface="黑体" pitchFamily="49" charset="-122"/>
              </a:rPr>
              <a:t>这是一个非常重要的问题。目前对病例如何收集, 没有交待;诊断只说“符合某种诊断标准” 或说“由两位主治医师诊断” , 很少采用标准化诊断程序。</a:t>
            </a:r>
          </a:p>
          <a:p>
            <a:r>
              <a:rPr lang="zh-CN" altLang="en-US" sz="2400" b="1" dirty="0">
                <a:latin typeface="黑体" pitchFamily="49" charset="-122"/>
                <a:ea typeface="黑体" pitchFamily="49" charset="-122"/>
              </a:rPr>
              <a:t>疗效如何确定 ?</a:t>
            </a:r>
          </a:p>
          <a:p>
            <a:r>
              <a:rPr lang="zh-CN" altLang="en-US" sz="2400" b="1" dirty="0">
                <a:latin typeface="黑体" pitchFamily="49" charset="-122"/>
                <a:ea typeface="黑体" pitchFamily="49" charset="-122"/>
              </a:rPr>
              <a:t>临床疗效的确定</a:t>
            </a:r>
            <a:r>
              <a:rPr lang="zh-CN" altLang="en-US" sz="2400" b="1" dirty="0">
                <a:solidFill>
                  <a:srgbClr val="C00000"/>
                </a:solidFill>
                <a:latin typeface="黑体" pitchFamily="49" charset="-122"/>
                <a:ea typeface="黑体" pitchFamily="49" charset="-122"/>
              </a:rPr>
              <a:t>选用有针对性的症状量表,定期进行观察和纪录 ,</a:t>
            </a:r>
            <a:r>
              <a:rPr lang="zh-CN" altLang="en-US" sz="2400" b="1" dirty="0">
                <a:latin typeface="黑体" pitchFamily="49" charset="-122"/>
                <a:ea typeface="黑体" pitchFamily="49" charset="-122"/>
              </a:rPr>
              <a:t>在量表的基础上定量分析 。但对减分率计算标准不规范 ,包含了医患双方的主观性。</a:t>
            </a:r>
          </a:p>
          <a:p>
            <a:r>
              <a:rPr lang="zh-CN" altLang="en-US" sz="2400" b="1" dirty="0">
                <a:latin typeface="黑体" pitchFamily="49" charset="-122"/>
                <a:ea typeface="黑体" pitchFamily="49" charset="-122"/>
                <a:sym typeface="+mn-ea"/>
              </a:rPr>
              <a:t>抗精神病药物不是病因治疗，虽在一定程度上影响疾病进程，但不能改变病程进展，而且副作用极大。如何评估药物的疗效？如何把药物的作用和心理影响的疗效相区别？都是一个极大的问题。</a:t>
            </a:r>
            <a:endParaRPr lang="zh-CN" altLang="en-US" sz="2400" b="1" dirty="0">
              <a:latin typeface="黑体" pitchFamily="49" charset="-122"/>
              <a:ea typeface="黑体" pitchFamily="49" charset="-122"/>
            </a:endParaRPr>
          </a:p>
          <a:p>
            <a:pPr marL="0" indent="0">
              <a:buNone/>
            </a:pPr>
            <a:endParaRPr lang="zh-CN" altLang="en-US" dirty="0">
              <a:latin typeface="黑体" pitchFamily="49" charset="-122"/>
              <a:ea typeface="黑体" pitchFamily="49" charset="-122"/>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05" y="278130"/>
            <a:ext cx="12199620" cy="801370"/>
          </a:xfrm>
        </p:spPr>
        <p:txBody>
          <a:bodyPr>
            <a:normAutofit fontScale="90000"/>
          </a:bodyPr>
          <a:lstStyle/>
          <a:p>
            <a:r>
              <a:rPr dirty="0">
                <a:latin typeface="华文琥珀" panose="02010800040101010101" charset="-122"/>
                <a:ea typeface="华文琥珀" panose="02010800040101010101" charset="-122"/>
                <a:cs typeface="华文琥珀" panose="02010800040101010101" charset="-122"/>
                <a:sym typeface="+mn-ea"/>
              </a:rPr>
              <a:t>“</a:t>
            </a:r>
            <a:r>
              <a:rPr lang="zh-CN" dirty="0">
                <a:latin typeface="华文琥珀" panose="02010800040101010101" charset="-122"/>
                <a:ea typeface="华文琥珀" panose="02010800040101010101" charset="-122"/>
                <a:cs typeface="华文琥珀" panose="02010800040101010101" charset="-122"/>
                <a:sym typeface="+mn-ea"/>
              </a:rPr>
              <a:t>五情</a:t>
            </a:r>
            <a:r>
              <a:rPr dirty="0">
                <a:latin typeface="华文琥珀" panose="02010800040101010101" charset="-122"/>
                <a:ea typeface="华文琥珀" panose="02010800040101010101" charset="-122"/>
                <a:cs typeface="华文琥珀" panose="02010800040101010101" charset="-122"/>
                <a:sym typeface="+mn-ea"/>
              </a:rPr>
              <a:t>”“寒热”对应量化</a:t>
            </a:r>
            <a:r>
              <a:rPr lang="zh-CN" dirty="0">
                <a:latin typeface="华文琥珀" panose="02010800040101010101" charset="-122"/>
                <a:ea typeface="华文琥珀" panose="02010800040101010101" charset="-122"/>
                <a:cs typeface="华文琥珀" panose="02010800040101010101" charset="-122"/>
                <a:sym typeface="+mn-ea"/>
              </a:rPr>
              <a:t>将使实证心理学产生飞跃</a:t>
            </a:r>
          </a:p>
        </p:txBody>
      </p:sp>
      <p:sp>
        <p:nvSpPr>
          <p:cNvPr id="3" name="文本占位符 2"/>
          <p:cNvSpPr>
            <a:spLocks noGrp="1"/>
          </p:cNvSpPr>
          <p:nvPr>
            <p:ph type="body" idx="1"/>
          </p:nvPr>
        </p:nvSpPr>
        <p:spPr>
          <a:xfrm>
            <a:off x="687070" y="1013460"/>
            <a:ext cx="10972800" cy="5257800"/>
          </a:xfrm>
        </p:spPr>
        <p:txBody>
          <a:bodyPr>
            <a:normAutofit/>
          </a:bodyPr>
          <a:lstStyle/>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sym typeface="+mn-ea"/>
              </a:rPr>
              <a:t>中医五脏不仅有形还有功能</a:t>
            </a:r>
            <a:r>
              <a:rPr lang="zh-CN" sz="1800" dirty="0">
                <a:sym typeface="+mn-ea"/>
              </a:rPr>
              <a:t>、</a:t>
            </a:r>
            <a:r>
              <a:rPr sz="1800" dirty="0">
                <a:sym typeface="+mn-ea"/>
              </a:rPr>
              <a:t>神志</a:t>
            </a:r>
            <a:r>
              <a:rPr lang="en-US" sz="1800" dirty="0">
                <a:sym typeface="+mn-ea"/>
              </a:rPr>
              <a:t>-</a:t>
            </a:r>
            <a:r>
              <a:rPr sz="1800" dirty="0">
                <a:sym typeface="+mn-ea"/>
              </a:rPr>
              <a:t>五情：“喜，怒，思，悲，恐”</a:t>
            </a:r>
            <a:r>
              <a:rPr lang="zh-CN" sz="1800" dirty="0">
                <a:sym typeface="+mn-ea"/>
              </a:rPr>
              <a:t>从而把形态、功能、神志一体化</a:t>
            </a:r>
            <a:r>
              <a:rPr lang="en-US" altLang="zh-CN" sz="1800" dirty="0">
                <a:sym typeface="+mn-ea"/>
              </a:rPr>
              <a:t>,</a:t>
            </a:r>
            <a:r>
              <a:rPr lang="zh-CN" sz="1800" dirty="0">
                <a:sym typeface="+mn-ea"/>
              </a:rPr>
              <a:t>它是心理学量化和质化研究融为一体的启蒙。</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sz="1800" dirty="0">
                <a:sym typeface="+mn-ea"/>
              </a:rPr>
              <a:t>与五脏对应关系</a:t>
            </a:r>
            <a:r>
              <a:rPr lang="zh-CN" sz="1800" dirty="0">
                <a:sym typeface="+mn-ea"/>
              </a:rPr>
              <a:t>：</a:t>
            </a:r>
            <a:r>
              <a:rPr sz="1800" dirty="0">
                <a:sym typeface="+mn-ea"/>
              </a:rPr>
              <a:t>心主喜，肝主怒，脾主思，肺主忧，肾主恐。情志与五脏关系密切，五情过激则伤五脏，五脏病变亦可致情志异常。</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lang="zh-CN" sz="1800" dirty="0">
                <a:sym typeface="+mn-ea"/>
              </a:rPr>
              <a:t>以上是质化哲学，没有定量概念，至多只有望闻问切的半量化，故发展缓慢。</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lang="zh-CN" altLang="en-US" sz="1800">
                <a:sym typeface="+mn-ea"/>
              </a:rPr>
              <a:t>十几年</a:t>
            </a:r>
            <a:r>
              <a:rPr lang="en-US" altLang="zh-CN" sz="1800">
                <a:sym typeface="+mn-ea"/>
              </a:rPr>
              <a:t>1</a:t>
            </a:r>
            <a:r>
              <a:rPr lang="zh-CN" altLang="en-US" sz="1800">
                <a:sym typeface="+mn-ea"/>
              </a:rPr>
              <a:t>万多人次的對稱平衡</a:t>
            </a:r>
            <a:r>
              <a:rPr lang="zh-CN" sz="1800" dirty="0">
                <a:sym typeface="+mn-ea"/>
              </a:rPr>
              <a:t>临床发现，对称体表信息差不仅与体质有关，与疗效有关，与健康状况有关，而且与情志直接相关，从而有可能为现代心理学奠定实证基础。</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lang="zh-CN" sz="1800" dirty="0">
                <a:sym typeface="+mn-ea"/>
              </a:rPr>
              <a:t>据我们初步研究发现</a:t>
            </a:r>
            <a:r>
              <a:rPr lang="en-US" altLang="zh-CN" sz="1800" dirty="0">
                <a:sym typeface="+mn-ea"/>
              </a:rPr>
              <a:t>“</a:t>
            </a:r>
            <a:r>
              <a:rPr lang="zh-CN" sz="1800" dirty="0">
                <a:sym typeface="+mn-ea"/>
              </a:rPr>
              <a:t>高兴</a:t>
            </a:r>
            <a:r>
              <a:rPr lang="en-US" altLang="zh-CN" sz="1800" dirty="0">
                <a:sym typeface="+mn-ea"/>
              </a:rPr>
              <a:t>”</a:t>
            </a:r>
            <a:r>
              <a:rPr lang="zh-CN" sz="1800" dirty="0">
                <a:sym typeface="+mn-ea"/>
              </a:rPr>
              <a:t>升左温；忧郁升右温。从而有可能为抑郁症和自杀倾向的量化提供平台。</a:t>
            </a:r>
          </a:p>
          <a:p>
            <a:pPr marL="285750" indent="-285750">
              <a:lnSpc>
                <a:spcPct val="150000"/>
              </a:lnSpc>
              <a:buSzPct val="100000"/>
              <a:buChar char="●"/>
              <a:defRPr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pPr>
            <a:r>
              <a:rPr lang="zh-CN" sz="1800" dirty="0">
                <a:sym typeface="+mn-ea"/>
              </a:rPr>
              <a:t>我们已在临床中为这类病人，</a:t>
            </a:r>
            <a:r>
              <a:rPr sz="1800" dirty="0">
                <a:sym typeface="+mn-ea"/>
              </a:rPr>
              <a:t>开出相应情绪处方，提出改善方法</a:t>
            </a:r>
            <a:r>
              <a:rPr lang="zh-CN" sz="1800" dirty="0">
                <a:sym typeface="+mn-ea"/>
              </a:rPr>
              <a:t>，并取得了良好的效果，</a:t>
            </a:r>
            <a:r>
              <a:rPr sz="1800" dirty="0">
                <a:sym typeface="+mn-ea"/>
              </a:rPr>
              <a:t>这是全世界唯一可量化情绪，改善情绪的方法。</a:t>
            </a:r>
            <a:endParaRPr sz="1800" dirty="0"/>
          </a:p>
          <a:p>
            <a:endParaRPr lang="zh-CN" altLang="en-US"/>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28420" y="90805"/>
            <a:ext cx="10253980" cy="967105"/>
          </a:xfrm>
        </p:spPr>
        <p:txBody>
          <a:bodyPr>
            <a:normAutofit/>
          </a:bodyPr>
          <a:lstStyle/>
          <a:p>
            <a:r>
              <a:rPr sz="4000" dirty="0" smtClean="0">
                <a:solidFill>
                  <a:srgbClr val="0070C0"/>
                </a:solidFill>
                <a:latin typeface="华文琥珀" panose="02010800040101010101" charset="-122"/>
                <a:ea typeface="华文琥珀" panose="02010800040101010101" charset="-122"/>
                <a:sym typeface="+mn-ea"/>
              </a:rPr>
              <a:t>对称平衡</a:t>
            </a:r>
            <a:r>
              <a:rPr lang="zh-CN" sz="4000" dirty="0" smtClean="0">
                <a:solidFill>
                  <a:srgbClr val="0070C0"/>
                </a:solidFill>
                <a:latin typeface="华文琥珀" panose="02010800040101010101" charset="-122"/>
                <a:ea typeface="华文琥珀" panose="02010800040101010101" charset="-122"/>
                <a:sym typeface="+mn-ea"/>
              </a:rPr>
              <a:t>可以融合心理学的两大阵营</a:t>
            </a:r>
          </a:p>
        </p:txBody>
      </p:sp>
      <p:sp>
        <p:nvSpPr>
          <p:cNvPr id="3" name="文本占位符 2"/>
          <p:cNvSpPr>
            <a:spLocks noGrp="1"/>
          </p:cNvSpPr>
          <p:nvPr>
            <p:ph type="body" idx="1"/>
          </p:nvPr>
        </p:nvSpPr>
        <p:spPr>
          <a:xfrm>
            <a:off x="609600" y="1058545"/>
            <a:ext cx="10972800" cy="5799455"/>
          </a:xfrm>
        </p:spPr>
        <p:txBody>
          <a:bodyPr>
            <a:normAutofit/>
          </a:bodyPr>
          <a:lstStyle/>
          <a:p>
            <a:r>
              <a:rPr lang="zh-CN" altLang="en-US" sz="2400" b="1" dirty="0">
                <a:latin typeface="黑体" pitchFamily="49" charset="-122"/>
                <a:ea typeface="黑体" pitchFamily="49" charset="-122"/>
              </a:rPr>
              <a:t>心理学在世界观和方法论上存在两大阵营：科学主义和人文主义。科学主义以实证主义为其哲学基础，而人文主义以现象学和释义学为其哲学基础。两者间严重对立。</a:t>
            </a:r>
          </a:p>
          <a:p>
            <a:r>
              <a:rPr lang="zh-CN" altLang="en-US" sz="2400" b="1" dirty="0">
                <a:latin typeface="黑体" pitchFamily="49" charset="-122"/>
                <a:ea typeface="黑体" pitchFamily="49" charset="-122"/>
              </a:rPr>
              <a:t>對稱平衡用仪器精准定量与自我感觉、望闻问切的定性、半定量结合，使健康、疾病、生活方式、营养、运动、心理等直接数字化或相关性数字化。</a:t>
            </a:r>
          </a:p>
          <a:p>
            <a:r>
              <a:rPr lang="zh-CN" altLang="en-US" sz="2400" b="1" dirty="0">
                <a:latin typeface="黑体" pitchFamily="49" charset="-122"/>
                <a:ea typeface="黑体" pitchFamily="49" charset="-122"/>
                <a:sym typeface="+mn-ea"/>
              </a:rPr>
              <a:t>在数字化基础上运用舌态、脉象、辨证论治等半量化使诊断精准化。</a:t>
            </a:r>
            <a:endParaRPr lang="zh-CN" altLang="en-US" sz="2400" b="1" dirty="0">
              <a:latin typeface="黑体" pitchFamily="49" charset="-122"/>
              <a:ea typeface="黑体" pitchFamily="49" charset="-122"/>
            </a:endParaRPr>
          </a:p>
          <a:p>
            <a:r>
              <a:rPr lang="zh-CN" altLang="en-US" sz="2400" b="1" dirty="0">
                <a:latin typeface="黑体" pitchFamily="49" charset="-122"/>
                <a:ea typeface="黑体" pitchFamily="49" charset="-122"/>
                <a:sym typeface="+mn-ea"/>
              </a:rPr>
              <a:t>数字化是实证的最高阶段，用上述数字来解释健康、疾病、生活方式、营养、运动、心理现象学和释义，必然会使两种学派融合为一。</a:t>
            </a:r>
          </a:p>
          <a:p>
            <a:r>
              <a:rPr lang="zh-CN" altLang="en-US" sz="2400" b="1" dirty="0">
                <a:latin typeface="黑体" pitchFamily="49" charset="-122"/>
                <a:ea typeface="黑体" pitchFamily="49" charset="-122"/>
                <a:sym typeface="+mn-ea"/>
              </a:rPr>
              <a:t>下面我们从理论上和实践的表现上作一解释。</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90805"/>
            <a:ext cx="10972800" cy="1076960"/>
          </a:xfrm>
        </p:spPr>
        <p:txBody>
          <a:bodyPr>
            <a:normAutofit/>
          </a:bodyPr>
          <a:lstStyle/>
          <a:p>
            <a:r>
              <a:rPr lang="zh-CN" altLang="en-US" sz="3200" b="1" dirty="0">
                <a:solidFill>
                  <a:schemeClr val="accent4">
                    <a:lumMod val="75000"/>
                  </a:schemeClr>
                </a:solidFill>
                <a:latin typeface="微软雅黑" pitchFamily="34" charset="-122"/>
                <a:ea typeface="微软雅黑" pitchFamily="34" charset="-122"/>
                <a:sym typeface="+mn-ea"/>
              </a:rPr>
              <a:t>数字化、半量化结合使抑郁症诊断精准化</a:t>
            </a:r>
            <a:endParaRPr lang="zh-CN" altLang="en-US" sz="3200" b="1" dirty="0">
              <a:solidFill>
                <a:schemeClr val="accent4">
                  <a:lumMod val="75000"/>
                </a:schemeClr>
              </a:solidFill>
              <a:latin typeface="微软雅黑" pitchFamily="34" charset="-122"/>
              <a:ea typeface="微软雅黑" pitchFamily="34" charset="-122"/>
            </a:endParaRPr>
          </a:p>
        </p:txBody>
      </p:sp>
      <p:sp>
        <p:nvSpPr>
          <p:cNvPr id="3" name="文本占位符 2"/>
          <p:cNvSpPr>
            <a:spLocks noGrp="1"/>
          </p:cNvSpPr>
          <p:nvPr>
            <p:ph type="body" idx="1"/>
          </p:nvPr>
        </p:nvSpPr>
        <p:spPr>
          <a:xfrm>
            <a:off x="609600" y="1014730"/>
            <a:ext cx="10972800" cy="5843270"/>
          </a:xfrm>
        </p:spPr>
        <p:txBody>
          <a:bodyPr>
            <a:normAutofit/>
          </a:bodyPr>
          <a:lstStyle/>
          <a:p>
            <a:r>
              <a:rPr lang="zh-CN" altLang="en-US" sz="2400" b="1" dirty="0">
                <a:solidFill>
                  <a:schemeClr val="accent4">
                    <a:lumMod val="75000"/>
                  </a:schemeClr>
                </a:solidFill>
                <a:latin typeface="微软雅黑" pitchFamily="34" charset="-122"/>
                <a:ea typeface="微软雅黑" pitchFamily="34" charset="-122"/>
                <a:sym typeface="+mn-ea"/>
              </a:rPr>
              <a:t>抑郁症</a:t>
            </a:r>
            <a:r>
              <a:rPr lang="zh-CN" altLang="en-US" sz="2400" b="1" dirty="0">
                <a:solidFill>
                  <a:schemeClr val="accent4">
                    <a:lumMod val="75000"/>
                  </a:schemeClr>
                </a:solidFill>
                <a:latin typeface="微软雅黑" pitchFamily="34" charset="-122"/>
                <a:ea typeface="微软雅黑" pitchFamily="34" charset="-122"/>
              </a:rPr>
              <a:t>以显著而持久的心境低落为主要临床特征。中医认为这是，肝气郁结证，形成原因是抑郁情绪持续不解，肝失疏泄，气机郁滞。其定性特征是忧郁，半量化特征脉弦。</a:t>
            </a:r>
          </a:p>
          <a:p>
            <a:r>
              <a:rPr lang="zh-CN" altLang="en-US" sz="2400" b="1" dirty="0">
                <a:solidFill>
                  <a:schemeClr val="accent4">
                    <a:lumMod val="75000"/>
                  </a:schemeClr>
                </a:solidFill>
                <a:latin typeface="微软雅黑" pitchFamily="34" charset="-122"/>
                <a:ea typeface="微软雅黑" pitchFamily="34" charset="-122"/>
              </a:rPr>
              <a:t>重型抑郁</a:t>
            </a:r>
            <a:r>
              <a:rPr lang="zh-CN" altLang="en-US" sz="2400" b="1" dirty="0">
                <a:solidFill>
                  <a:schemeClr val="accent4">
                    <a:lumMod val="75000"/>
                  </a:schemeClr>
                </a:solidFill>
                <a:latin typeface="微软雅黑" pitchFamily="34" charset="-122"/>
                <a:ea typeface="微软雅黑" pitchFamily="34" charset="-122"/>
                <a:sym typeface="+mn-ea"/>
              </a:rPr>
              <a:t>症除</a:t>
            </a:r>
            <a:r>
              <a:rPr lang="zh-CN" altLang="en-US" sz="2400" b="1" dirty="0">
                <a:solidFill>
                  <a:schemeClr val="accent4">
                    <a:lumMod val="75000"/>
                  </a:schemeClr>
                </a:solidFill>
                <a:latin typeface="微软雅黑" pitchFamily="34" charset="-122"/>
                <a:ea typeface="微软雅黑" pitchFamily="34" charset="-122"/>
              </a:rPr>
              <a:t>肝气郁结外，往往有气虚症像，</a:t>
            </a:r>
            <a:r>
              <a:rPr lang="zh-CN" altLang="en-US" sz="2400" b="1" dirty="0">
                <a:solidFill>
                  <a:schemeClr val="accent4">
                    <a:lumMod val="75000"/>
                  </a:schemeClr>
                </a:solidFill>
                <a:latin typeface="微软雅黑" pitchFamily="34" charset="-122"/>
                <a:ea typeface="微软雅黑" pitchFamily="34" charset="-122"/>
                <a:sym typeface="+mn-ea"/>
              </a:rPr>
              <a:t>定性特征是疲乏，半量化特征：舌质胖大有齿痕。这是因为重症人群易产生体内局部或全身气机不畅，定量测定的脉搏往往右边的脉搏快于左边。</a:t>
            </a:r>
          </a:p>
          <a:p>
            <a:r>
              <a:rPr lang="zh-CN" altLang="en-US" sz="2400" b="1" dirty="0">
                <a:solidFill>
                  <a:schemeClr val="accent4">
                    <a:lumMod val="75000"/>
                  </a:schemeClr>
                </a:solidFill>
                <a:latin typeface="微软雅黑" pitchFamily="34" charset="-122"/>
                <a:ea typeface="微软雅黑" pitchFamily="34" charset="-122"/>
                <a:sym typeface="+mn-ea"/>
              </a:rPr>
              <a:t>“气积而郁、气虚而郁”可能是抑郁症主要原因，而气的推动和运行障碍是形成抑郁症患者相应证候的中医病理机制。</a:t>
            </a:r>
          </a:p>
          <a:p>
            <a:r>
              <a:rPr lang="zh-CN" altLang="en-US" sz="2400" b="1" dirty="0">
                <a:solidFill>
                  <a:schemeClr val="accent4">
                    <a:lumMod val="75000"/>
                  </a:schemeClr>
                </a:solidFill>
                <a:latin typeface="微软雅黑" pitchFamily="34" charset="-122"/>
                <a:ea typeface="微软雅黑" pitchFamily="34" charset="-122"/>
                <a:sym typeface="+mn-ea"/>
              </a:rPr>
              <a:t>抑郁症情绪低落、悲观厌世。严重时产生自杀念头，这时患者双侧体温差超过</a:t>
            </a:r>
            <a:r>
              <a:rPr lang="en-US" altLang="zh-CN" sz="2400" b="1" dirty="0">
                <a:solidFill>
                  <a:schemeClr val="accent4">
                    <a:lumMod val="75000"/>
                  </a:schemeClr>
                </a:solidFill>
                <a:latin typeface="微软雅黑" pitchFamily="34" charset="-122"/>
                <a:ea typeface="微软雅黑" pitchFamily="34" charset="-122"/>
                <a:sym typeface="+mn-ea"/>
              </a:rPr>
              <a:t>0.4~0.6℃</a:t>
            </a:r>
            <a:r>
              <a:rPr lang="zh-CN" altLang="en-US" sz="2400" b="1" dirty="0">
                <a:solidFill>
                  <a:schemeClr val="accent4">
                    <a:lumMod val="75000"/>
                  </a:schemeClr>
                </a:solidFill>
                <a:latin typeface="微软雅黑" pitchFamily="34" charset="-122"/>
                <a:ea typeface="微软雅黑" pitchFamily="34" charset="-122"/>
                <a:sym typeface="+mn-ea"/>
              </a:rPr>
              <a:t>，血小板数、SAT1等蛋白质水平明显升高。</a:t>
            </a:r>
          </a:p>
          <a:p>
            <a:r>
              <a:rPr lang="zh-CN" altLang="en-US" sz="2400" b="1" dirty="0">
                <a:solidFill>
                  <a:schemeClr val="accent4">
                    <a:lumMod val="75000"/>
                  </a:schemeClr>
                </a:solidFill>
                <a:latin typeface="微软雅黑" pitchFamily="34" charset="-122"/>
                <a:ea typeface="微软雅黑" pitchFamily="34" charset="-122"/>
                <a:sym typeface="+mn-ea"/>
              </a:rPr>
              <a:t>将中医辨证与西医辨病、對稱平衡量化相结合，对抑郁症客观指标、阶段性和整体性进行把握，利于提升抑郁症的防治效果。</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90805"/>
            <a:ext cx="10972800" cy="1066165"/>
          </a:xfrm>
        </p:spPr>
        <p:txBody>
          <a:bodyPr>
            <a:normAutofit/>
          </a:bodyPr>
          <a:lstStyle/>
          <a:p>
            <a:r>
              <a:rPr lang="zh-CN" altLang="en-US" sz="3600" b="1" dirty="0" smtClean="0">
                <a:latin typeface="微软雅黑" pitchFamily="34" charset="-122"/>
                <a:ea typeface="微软雅黑" pitchFamily="34" charset="-122"/>
              </a:rPr>
              <a:t>抑郁症</a:t>
            </a:r>
            <a:r>
              <a:rPr lang="zh-CN" altLang="en-US" sz="3600" b="1" dirty="0">
                <a:latin typeface="微软雅黑" pitchFamily="34" charset="-122"/>
                <a:ea typeface="微软雅黑" pitchFamily="34" charset="-122"/>
                <a:sym typeface="+mn-ea"/>
              </a:rPr>
              <a:t>对称</a:t>
            </a:r>
            <a:r>
              <a:rPr lang="zh-CN" altLang="en-US" sz="3600" b="1" dirty="0" smtClean="0">
                <a:latin typeface="微软雅黑" pitchFamily="34" charset="-122"/>
                <a:ea typeface="微软雅黑" pitchFamily="34" charset="-122"/>
                <a:sym typeface="+mn-ea"/>
              </a:rPr>
              <a:t>平衡</a:t>
            </a:r>
            <a:r>
              <a:rPr lang="zh-CN" altLang="en-US" sz="3600" b="1" dirty="0">
                <a:latin typeface="微软雅黑" pitchFamily="34" charset="-122"/>
                <a:ea typeface="微软雅黑" pitchFamily="34" charset="-122"/>
              </a:rPr>
              <a:t>康复</a:t>
            </a:r>
          </a:p>
        </p:txBody>
      </p:sp>
      <p:sp>
        <p:nvSpPr>
          <p:cNvPr id="3" name="文本占位符 2"/>
          <p:cNvSpPr>
            <a:spLocks noGrp="1"/>
          </p:cNvSpPr>
          <p:nvPr>
            <p:ph type="body" idx="1"/>
          </p:nvPr>
        </p:nvSpPr>
        <p:spPr>
          <a:xfrm>
            <a:off x="609600" y="948690"/>
            <a:ext cx="10972800" cy="5909310"/>
          </a:xfrm>
        </p:spPr>
        <p:txBody>
          <a:bodyPr/>
          <a:lstStyle/>
          <a:p>
            <a:r>
              <a:rPr lang="en-US" altLang="zh-CN" sz="2400" b="1" dirty="0">
                <a:latin typeface="微软雅黑" pitchFamily="34" charset="-122"/>
                <a:ea typeface="微软雅黑" pitchFamily="34" charset="-122"/>
              </a:rPr>
              <a:t>1.用仪器精准定量与自我感觉、望闻问切的定性、半定量结合，使健康、</a:t>
            </a:r>
            <a:r>
              <a:rPr lang="zh-CN" altLang="en-US" sz="2400" b="1" dirty="0">
                <a:latin typeface="微软雅黑" pitchFamily="34" charset="-122"/>
                <a:ea typeface="微软雅黑" pitchFamily="34" charset="-122"/>
                <a:sym typeface="+mn-ea"/>
              </a:rPr>
              <a:t>抑郁</a:t>
            </a:r>
            <a:r>
              <a:rPr lang="en-US" altLang="zh-CN" sz="2400" b="1" dirty="0">
                <a:latin typeface="微软雅黑" pitchFamily="34" charset="-122"/>
                <a:ea typeface="微软雅黑" pitchFamily="34" charset="-122"/>
              </a:rPr>
              <a:t>、</a:t>
            </a:r>
            <a:r>
              <a:rPr lang="en-US" altLang="zh-CN" sz="2400" b="1" dirty="0" err="1">
                <a:latin typeface="微软雅黑" pitchFamily="34" charset="-122"/>
                <a:ea typeface="微软雅黑" pitchFamily="34" charset="-122"/>
              </a:rPr>
              <a:t>营养、运动、心理等直接数字化或相关性数字化</a:t>
            </a:r>
            <a:r>
              <a:rPr lang="en-US" altLang="zh-CN" sz="2400" b="1" dirty="0">
                <a:latin typeface="微软雅黑" pitchFamily="34" charset="-122"/>
                <a:ea typeface="微软雅黑" pitchFamily="34" charset="-122"/>
              </a:rPr>
              <a:t>。</a:t>
            </a:r>
          </a:p>
          <a:p>
            <a:r>
              <a:rPr lang="en-US" altLang="zh-CN" sz="2400" b="1" dirty="0">
                <a:latin typeface="微软雅黑" pitchFamily="34" charset="-122"/>
                <a:ea typeface="微软雅黑" pitchFamily="34" charset="-122"/>
              </a:rPr>
              <a:t>2.心境低落是抑郁发作的基本情绪症状</a:t>
            </a:r>
            <a:r>
              <a:rPr lang="zh-CN" altLang="en-US" sz="2400" b="1" dirty="0">
                <a:latin typeface="微软雅黑" pitchFamily="34" charset="-122"/>
                <a:ea typeface="微软雅黑" pitchFamily="34" charset="-122"/>
              </a:rPr>
              <a:t>，越重</a:t>
            </a:r>
            <a:r>
              <a:rPr lang="zh-CN" altLang="en-US" sz="2400" b="1" dirty="0">
                <a:latin typeface="微软雅黑" pitchFamily="34" charset="-122"/>
                <a:ea typeface="微软雅黑" pitchFamily="34" charset="-122"/>
                <a:sym typeface="+mn-ea"/>
              </a:rPr>
              <a:t>两侧</a:t>
            </a:r>
            <a:r>
              <a:rPr lang="zh-CN" altLang="en-US" sz="2400" b="1" dirty="0">
                <a:latin typeface="微软雅黑" pitchFamily="34" charset="-122"/>
                <a:ea typeface="微软雅黑" pitchFamily="34" charset="-122"/>
              </a:rPr>
              <a:t>温差越大，用针灸、康复运动、音乐疗法等干预手段，使温差明显缩小或反向，症状明显消失，两者呈正相关。其机理可能与两侧器官</a:t>
            </a:r>
            <a:r>
              <a:rPr lang="zh-CN" altLang="en-US" sz="2400" b="1" dirty="0">
                <a:latin typeface="微软雅黑" pitchFamily="34" charset="-122"/>
                <a:ea typeface="微软雅黑" pitchFamily="34" charset="-122"/>
                <a:sym typeface="+mn-ea"/>
              </a:rPr>
              <a:t>的</a:t>
            </a:r>
            <a:r>
              <a:rPr lang="zh-CN" altLang="en-US" sz="2400" b="1" dirty="0">
                <a:latin typeface="微软雅黑" pitchFamily="34" charset="-122"/>
                <a:ea typeface="微软雅黑" pitchFamily="34" charset="-122"/>
              </a:rPr>
              <a:t>动能平衡有关。</a:t>
            </a:r>
          </a:p>
          <a:p>
            <a:r>
              <a:rPr lang="en-US" altLang="zh-CN" sz="2400" b="1" dirty="0">
                <a:latin typeface="微软雅黑" pitchFamily="34" charset="-122"/>
                <a:ea typeface="微软雅黑" pitchFamily="34" charset="-122"/>
              </a:rPr>
              <a:t>3.</a:t>
            </a:r>
            <a:r>
              <a:rPr sz="2400" b="1" dirty="0" smtClean="0">
                <a:latin typeface="微软雅黑" pitchFamily="34" charset="-122"/>
                <a:ea typeface="微软雅黑" pitchFamily="34" charset="-122"/>
                <a:sym typeface="+mn-ea"/>
              </a:rPr>
              <a:t>根据樂药同源</a:t>
            </a:r>
            <a:r>
              <a:rPr lang="zh-CN" sz="2400" b="1" dirty="0" smtClean="0">
                <a:latin typeface="微软雅黑" pitchFamily="34" charset="-122"/>
                <a:ea typeface="微软雅黑" pitchFamily="34" charset="-122"/>
                <a:sym typeface="+mn-ea"/>
              </a:rPr>
              <a:t>，在患者接受音乐疗法前后，在患者</a:t>
            </a:r>
            <a:r>
              <a:rPr lang="zh-CN" sz="2400" b="1" dirty="0">
                <a:latin typeface="微软雅黑" pitchFamily="34" charset="-122"/>
                <a:ea typeface="微软雅黑" pitchFamily="34" charset="-122"/>
                <a:sym typeface="+mn-ea"/>
              </a:rPr>
              <a:t>体质</a:t>
            </a:r>
            <a:r>
              <a:rPr lang="zh-CN" sz="2400" b="1" dirty="0" smtClean="0">
                <a:latin typeface="微软雅黑" pitchFamily="34" charset="-122"/>
                <a:ea typeface="微软雅黑" pitchFamily="34" charset="-122"/>
                <a:sym typeface="+mn-ea"/>
              </a:rPr>
              <a:t>的指导下，</a:t>
            </a:r>
            <a:r>
              <a:rPr sz="2400" b="1" dirty="0" smtClean="0">
                <a:latin typeface="微软雅黑" pitchFamily="34" charset="-122"/>
                <a:ea typeface="微软雅黑" pitchFamily="34" charset="-122"/>
                <a:sym typeface="+mn-ea"/>
              </a:rPr>
              <a:t>量化</a:t>
            </a:r>
            <a:r>
              <a:rPr lang="zh-CN" sz="2400" b="1" dirty="0">
                <a:latin typeface="微软雅黑" pitchFamily="34" charset="-122"/>
                <a:ea typeface="微软雅黑" pitchFamily="34" charset="-122"/>
                <a:sym typeface="+mn-ea"/>
              </a:rPr>
              <a:t>对称体表信息差，</a:t>
            </a:r>
            <a:r>
              <a:rPr sz="2400" b="1" dirty="0" smtClean="0">
                <a:latin typeface="微软雅黑" pitchFamily="34" charset="-122"/>
                <a:ea typeface="微软雅黑" pitchFamily="34" charset="-122"/>
                <a:sym typeface="+mn-ea"/>
              </a:rPr>
              <a:t>音乐疗法</a:t>
            </a:r>
            <a:r>
              <a:rPr lang="zh-CN" sz="2400" b="1" dirty="0" smtClean="0">
                <a:latin typeface="微软雅黑" pitchFamily="34" charset="-122"/>
                <a:ea typeface="微软雅黑" pitchFamily="34" charset="-122"/>
                <a:sym typeface="+mn-ea"/>
              </a:rPr>
              <a:t>对其的利弊，</a:t>
            </a:r>
            <a:r>
              <a:rPr sz="2400" b="1" dirty="0" smtClean="0">
                <a:latin typeface="微软雅黑" pitchFamily="34" charset="-122"/>
                <a:ea typeface="微软雅黑" pitchFamily="34" charset="-122"/>
                <a:sym typeface="+mn-ea"/>
              </a:rPr>
              <a:t>达到个性化</a:t>
            </a:r>
            <a:r>
              <a:rPr lang="zh-CN" sz="2400" b="1" dirty="0" smtClean="0">
                <a:latin typeface="微软雅黑" pitchFamily="34" charset="-122"/>
                <a:ea typeface="微软雅黑" pitchFamily="34" charset="-122"/>
                <a:sym typeface="+mn-ea"/>
              </a:rPr>
              <a:t>靶向</a:t>
            </a:r>
            <a:r>
              <a:rPr lang="zh-CN" altLang="en-US" sz="2400" b="1" dirty="0">
                <a:latin typeface="微软雅黑" pitchFamily="34" charset="-122"/>
                <a:ea typeface="微软雅黑" pitchFamily="34" charset="-122"/>
                <a:sym typeface="+mn-ea"/>
              </a:rPr>
              <a:t>康复。</a:t>
            </a:r>
          </a:p>
          <a:p>
            <a:r>
              <a:rPr lang="en-US" altLang="zh-CN" sz="2400" b="1" dirty="0">
                <a:latin typeface="微软雅黑" pitchFamily="34" charset="-122"/>
                <a:ea typeface="微软雅黑" pitchFamily="34" charset="-122"/>
                <a:sym typeface="+mn-ea"/>
              </a:rPr>
              <a:t>4.</a:t>
            </a:r>
            <a:r>
              <a:rPr lang="zh-CN" altLang="en-US" sz="2400" b="1" dirty="0">
                <a:latin typeface="微软雅黑" pitchFamily="34" charset="-122"/>
                <a:ea typeface="微软雅黑" pitchFamily="34" charset="-122"/>
                <a:sym typeface="+mn-ea"/>
              </a:rPr>
              <a:t>太极拳、瑜伽、按摩等自然疗法也是运动，运动是矢量，必定有方向性，对称平衡的测量可发现这种方向，从而提高疗效。</a:t>
            </a:r>
            <a:endParaRPr lang="en-US" altLang="zh-CN" sz="2400" b="1" dirty="0">
              <a:latin typeface="微软雅黑" pitchFamily="34" charset="-122"/>
              <a:ea typeface="微软雅黑" pitchFamily="34" charset="-122"/>
              <a:sym typeface="+mn-ea"/>
            </a:endParaRPr>
          </a:p>
          <a:p>
            <a:r>
              <a:rPr lang="en-US" altLang="zh-CN" sz="2400" b="1" dirty="0">
                <a:latin typeface="微软雅黑" pitchFamily="34" charset="-122"/>
                <a:ea typeface="微软雅黑" pitchFamily="34" charset="-122"/>
                <a:sym typeface="+mn-ea"/>
              </a:rPr>
              <a:t>5.</a:t>
            </a:r>
            <a:r>
              <a:rPr sz="2400" b="1" dirty="0">
                <a:latin typeface="微软雅黑" pitchFamily="34" charset="-122"/>
                <a:ea typeface="微软雅黑" pitchFamily="34" charset="-122"/>
                <a:sym typeface="+mn-ea"/>
              </a:rPr>
              <a:t>温差的方向、数值就是体质、康复与生活方式的方向和量值。</a:t>
            </a:r>
            <a:endParaRPr sz="2400" b="1" dirty="0">
              <a:latin typeface="微软雅黑" pitchFamily="34" charset="-122"/>
              <a:ea typeface="微软雅黑" pitchFamily="34" charset="-122"/>
            </a:endParaRPr>
          </a:p>
          <a:p>
            <a:endParaRPr lang="zh-CN" altLang="en-US" dirty="0">
              <a:latin typeface="微软雅黑" pitchFamily="34" charset="-122"/>
              <a:ea typeface="微软雅黑" pitchFamily="34" charset="-122"/>
              <a:sym typeface="+mn-ea"/>
            </a:endParaRPr>
          </a:p>
          <a:p>
            <a:endParaRPr lang="en-US" altLang="zh-CN" dirty="0"/>
          </a:p>
          <a:p>
            <a:endParaRPr lang="en-US" altLang="zh-CN"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8765" y="90805"/>
            <a:ext cx="11602085" cy="977900"/>
          </a:xfrm>
        </p:spPr>
        <p:txBody>
          <a:bodyPr>
            <a:normAutofit/>
          </a:bodyPr>
          <a:lstStyle/>
          <a:p>
            <a:r>
              <a:rPr lang="zh-CN" altLang="en-US" sz="3600" b="1" dirty="0">
                <a:latin typeface="黑体" pitchFamily="49" charset="-122"/>
                <a:ea typeface="黑体" pitchFamily="49" charset="-122"/>
                <a:sym typeface="+mn-ea"/>
              </a:rPr>
              <a:t>信息差的方向、数值是抑郁症诊治的客观标准</a:t>
            </a:r>
            <a:endParaRPr lang="zh-CN" altLang="en-US" sz="3600" b="1" dirty="0">
              <a:latin typeface="黑体" pitchFamily="49" charset="-122"/>
              <a:ea typeface="黑体" pitchFamily="49" charset="-122"/>
            </a:endParaRPr>
          </a:p>
        </p:txBody>
      </p:sp>
      <p:sp>
        <p:nvSpPr>
          <p:cNvPr id="3" name="文本占位符 2"/>
          <p:cNvSpPr>
            <a:spLocks noGrp="1"/>
          </p:cNvSpPr>
          <p:nvPr>
            <p:ph type="body" idx="1"/>
          </p:nvPr>
        </p:nvSpPr>
        <p:spPr>
          <a:xfrm>
            <a:off x="609600" y="915035"/>
            <a:ext cx="10972800" cy="5942965"/>
          </a:xfrm>
        </p:spPr>
        <p:txBody>
          <a:bodyPr>
            <a:normAutofit/>
          </a:bodyPr>
          <a:lstStyle/>
          <a:p>
            <a:r>
              <a:rPr lang="zh-CN" altLang="en-US" sz="2400" b="1" dirty="0" smtClean="0">
                <a:latin typeface="黑体" pitchFamily="49" charset="-122"/>
                <a:ea typeface="黑体" pitchFamily="49" charset="-122"/>
              </a:rPr>
              <a:t>对称</a:t>
            </a:r>
            <a:r>
              <a:rPr lang="zh-CN" altLang="en-US" sz="2400" b="1" dirty="0">
                <a:latin typeface="黑体" pitchFamily="49" charset="-122"/>
                <a:ea typeface="黑体" pitchFamily="49" charset="-122"/>
              </a:rPr>
              <a:t>、失对称两大框架并存，是健康和疾病不断变化的根源</a:t>
            </a:r>
          </a:p>
          <a:p>
            <a:r>
              <a:rPr lang="zh-CN" altLang="en-US" sz="2400" b="1" dirty="0">
                <a:latin typeface="黑体" pitchFamily="49" charset="-122"/>
                <a:ea typeface="黑体" pitchFamily="49" charset="-122"/>
              </a:rPr>
              <a:t>用对称生命信息差辅助、延伸基因序列差，与蛋白质组、代谢组等相关内环境信息检测建立相关性；</a:t>
            </a:r>
          </a:p>
          <a:p>
            <a:r>
              <a:rPr lang="zh-CN" altLang="en-US" sz="2400" b="1" dirty="0">
                <a:latin typeface="黑体" pitchFamily="49" charset="-122"/>
                <a:ea typeface="黑体" pitchFamily="49" charset="-122"/>
              </a:rPr>
              <a:t>与忧郁症的各种量表建立相关性，</a:t>
            </a:r>
          </a:p>
          <a:p>
            <a:r>
              <a:rPr lang="zh-CN" altLang="en-US" sz="2400" b="1" dirty="0">
                <a:latin typeface="黑体" pitchFamily="49" charset="-122"/>
                <a:ea typeface="黑体" pitchFamily="49" charset="-122"/>
              </a:rPr>
              <a:t>与中西医理论、生理、病理动态、体质、生活方式、环境、红外成像技术、无创血液分析、共振扫描、脉象、舌象，中、西医影像学、形态学等检测技术、手段及互联网建立相关性和因果关系。</a:t>
            </a:r>
          </a:p>
          <a:p>
            <a:r>
              <a:rPr lang="zh-CN" altLang="en-US" sz="2400" b="1" dirty="0">
                <a:latin typeface="黑体" pitchFamily="49" charset="-122"/>
                <a:ea typeface="黑体" pitchFamily="49" charset="-122"/>
              </a:rPr>
              <a:t>用信息差增大或缩小的方向、数值作为干预健康的客观标准，作为观察机体失平衡的计算和思维手段。</a:t>
            </a:r>
          </a:p>
          <a:p>
            <a:r>
              <a:rPr lang="zh-CN" altLang="en-US" sz="2400" b="1" dirty="0">
                <a:latin typeface="黑体" pitchFamily="49" charset="-122"/>
                <a:ea typeface="黑体" pitchFamily="49" charset="-122"/>
              </a:rPr>
              <a:t>实时发现用户健康失衡状况，解决个性化和标准化耦合，解决采集数据能“干什么”，是预防疾病的最好手段。</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290195"/>
            <a:ext cx="10972800" cy="889000"/>
          </a:xfrm>
        </p:spPr>
        <p:txBody>
          <a:bodyPr>
            <a:normAutofit/>
          </a:bodyPr>
          <a:lstStyle/>
          <a:p>
            <a:r>
              <a:rPr lang="zh-CN" altLang="en-US" sz="4000" b="1" dirty="0">
                <a:latin typeface="黑体" pitchFamily="49" charset="-122"/>
                <a:ea typeface="黑体" pitchFamily="49" charset="-122"/>
                <a:sym typeface="+mn-ea"/>
              </a:rPr>
              <a:t>精神卫生必须进入循证医学的范畴</a:t>
            </a:r>
            <a:endParaRPr lang="zh-CN" altLang="en-US" sz="4000" b="1" dirty="0">
              <a:latin typeface="黑体" pitchFamily="49" charset="-122"/>
              <a:ea typeface="黑体" pitchFamily="49" charset="-122"/>
            </a:endParaRPr>
          </a:p>
        </p:txBody>
      </p:sp>
      <p:sp>
        <p:nvSpPr>
          <p:cNvPr id="3" name="文本占位符 2"/>
          <p:cNvSpPr>
            <a:spLocks noGrp="1"/>
          </p:cNvSpPr>
          <p:nvPr>
            <p:ph type="body" idx="1"/>
          </p:nvPr>
        </p:nvSpPr>
        <p:spPr>
          <a:xfrm>
            <a:off x="609600" y="1179195"/>
            <a:ext cx="10972800" cy="5678805"/>
          </a:xfrm>
        </p:spPr>
        <p:txBody>
          <a:bodyPr>
            <a:normAutofit/>
          </a:bodyPr>
          <a:lstStyle/>
          <a:p>
            <a:r>
              <a:rPr lang="zh-CN" altLang="en-US" sz="2400" b="1" dirty="0">
                <a:latin typeface="微软雅黑" pitchFamily="34" charset="-122"/>
                <a:ea typeface="微软雅黑" pitchFamily="34" charset="-122"/>
              </a:rPr>
              <a:t>循证医学要 求医生对病人 的诊断与治疗应以科学研究的证据为指导原则，</a:t>
            </a:r>
            <a:r>
              <a:rPr lang="zh-CN" altLang="en-US" sz="2400" b="1" dirty="0">
                <a:latin typeface="微软雅黑" pitchFamily="34" charset="-122"/>
                <a:ea typeface="微软雅黑" pitchFamily="34" charset="-122"/>
                <a:sym typeface="+mn-ea"/>
              </a:rPr>
              <a:t>针对患者个体诊治方案“ 认真、 明确、 审慎地应用 目前的最佳证据。</a:t>
            </a:r>
            <a:endParaRPr lang="zh-CN" altLang="en-US" sz="2400" b="1" dirty="0">
              <a:latin typeface="微软雅黑" pitchFamily="34" charset="-122"/>
              <a:ea typeface="微软雅黑" pitchFamily="34" charset="-122"/>
            </a:endParaRPr>
          </a:p>
          <a:p>
            <a:r>
              <a:rPr lang="zh-CN" altLang="en-US" sz="2400" b="1" dirty="0">
                <a:latin typeface="微软雅黑" pitchFamily="34" charset="-122"/>
                <a:ea typeface="微软雅黑" pitchFamily="34" charset="-122"/>
              </a:rPr>
              <a:t>科学研究的证据应来源于大样本随机化的临床试验及同类研究的合理性荟萃分析</a:t>
            </a:r>
          </a:p>
          <a:p>
            <a:r>
              <a:rPr lang="zh-CN" altLang="en-US" sz="2400" b="1" dirty="0">
                <a:latin typeface="微软雅黑" pitchFamily="34" charset="-122"/>
                <a:ea typeface="微软雅黑" pitchFamily="34" charset="-122"/>
              </a:rPr>
              <a:t>真正的药物有效性评价必须评估药物对人体健康的</a:t>
            </a:r>
            <a:r>
              <a:rPr lang="zh-CN" altLang="en-US" sz="2400" b="1" dirty="0" smtClean="0">
                <a:latin typeface="微软雅黑" pitchFamily="34" charset="-122"/>
                <a:ea typeface="微软雅黑" pitchFamily="34" charset="-122"/>
              </a:rPr>
              <a:t>正面与负面作用 </a:t>
            </a:r>
            <a:r>
              <a:rPr lang="zh-CN" altLang="en-US" sz="2400" b="1" dirty="0">
                <a:latin typeface="微软雅黑" pitchFamily="34" charset="-122"/>
                <a:ea typeface="微软雅黑" pitchFamily="34" charset="-122"/>
              </a:rPr>
              <a:t>的综合结果。单靠不满意终点 ( 即症状改善或实验室结果好转 )来评估药物不可靠必须有满意终点 (临床事件减少及死亡率、 残废率的降低 )的</a:t>
            </a:r>
            <a:r>
              <a:rPr lang="zh-CN" altLang="en-US" sz="2400" b="1" dirty="0" smtClean="0">
                <a:latin typeface="微软雅黑" pitchFamily="34" charset="-122"/>
                <a:ea typeface="微软雅黑" pitchFamily="34" charset="-122"/>
              </a:rPr>
              <a:t>证据，对称平衡</a:t>
            </a:r>
            <a:r>
              <a:rPr lang="zh-CN" altLang="en-US" sz="2400" b="1" dirty="0">
                <a:latin typeface="微软雅黑" pitchFamily="34" charset="-122"/>
                <a:ea typeface="微软雅黑" pitchFamily="34" charset="-122"/>
              </a:rPr>
              <a:t>的客观量化有助于这个过程的实现。</a:t>
            </a:r>
          </a:p>
          <a:p>
            <a:endParaRPr lang="zh-CN" altLang="en-US" dirty="0"/>
          </a:p>
          <a:p>
            <a:pPr marL="0" indent="0">
              <a:buNone/>
            </a:pPr>
            <a:endParaRPr lang="zh-CN" altLang="en-US" dirty="0"/>
          </a:p>
          <a:p>
            <a:endParaRPr lang="zh-CN" altLang="en-US" dirty="0"/>
          </a:p>
          <a:p>
            <a:endParaRPr lang="zh-CN" alt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65162"/>
      </a:accent1>
      <a:accent2>
        <a:srgbClr val="638CB9"/>
      </a:accent2>
      <a:accent3>
        <a:srgbClr val="8F8F8F"/>
      </a:accent3>
      <a:accent4>
        <a:srgbClr val="707070"/>
      </a:accent4>
      <a:accent5>
        <a:srgbClr val="B0B3B7"/>
      </a:accent5>
      <a:accent6>
        <a:srgbClr val="597EA7"/>
      </a:accent6>
      <a:hlink>
        <a:srgbClr val="0000FF"/>
      </a:hlink>
      <a:folHlink>
        <a:srgbClr val="FF00FF"/>
      </a:folHlink>
    </a:clrScheme>
    <a:fontScheme name="Office Theme">
      <a:majorFont>
        <a:latin typeface="DengXian"/>
        <a:ea typeface="DengXian"/>
        <a:cs typeface="DengXian"/>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65162"/>
      </a:accent1>
      <a:accent2>
        <a:srgbClr val="638CB9"/>
      </a:accent2>
      <a:accent3>
        <a:srgbClr val="8F8F8F"/>
      </a:accent3>
      <a:accent4>
        <a:srgbClr val="707070"/>
      </a:accent4>
      <a:accent5>
        <a:srgbClr val="B0B3B7"/>
      </a:accent5>
      <a:accent6>
        <a:srgbClr val="597EA7"/>
      </a:accent6>
      <a:hlink>
        <a:srgbClr val="0000FF"/>
      </a:hlink>
      <a:folHlink>
        <a:srgbClr val="FF00FF"/>
      </a:folHlink>
    </a:clrScheme>
    <a:fontScheme name="Office Theme">
      <a:majorFont>
        <a:latin typeface="DengXian"/>
        <a:ea typeface="DengXian"/>
        <a:cs typeface="DengXian"/>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等线" panose="02010600030101010101"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2407</Words>
  <Application>Microsoft Office PowerPoint</Application>
  <PresentationFormat>自定义</PresentationFormat>
  <Paragraphs>150</Paragraphs>
  <Slides>20</Slides>
  <Notes>2</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Theme</vt:lpstr>
      <vt:lpstr>幻灯片 1</vt:lpstr>
      <vt:lpstr>心理平衡缺乏个性化标准及客观量化</vt:lpstr>
      <vt:lpstr>"精神卫生领域缺乏客观标准"</vt:lpstr>
      <vt:lpstr>“五情”“寒热”对应量化将使实证心理学产生飞跃</vt:lpstr>
      <vt:lpstr>对称平衡可以融合心理学的两大阵营</vt:lpstr>
      <vt:lpstr>数字化、半量化结合使抑郁症诊断精准化</vt:lpstr>
      <vt:lpstr>抑郁症对称平衡康复</vt:lpstr>
      <vt:lpstr>信息差的方向、数值是抑郁症诊治的客观标准</vt:lpstr>
      <vt:lpstr>精神卫生必须进入循证医学的范畴</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dc:creator>
  <cp:lastModifiedBy>admin</cp:lastModifiedBy>
  <cp:revision>26</cp:revision>
  <dcterms:created xsi:type="dcterms:W3CDTF">2018-12-06T15:01:00Z</dcterms:created>
  <dcterms:modified xsi:type="dcterms:W3CDTF">2020-04-23T02:34:09Z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